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7536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103" d="100"/>
          <a:sy n="103" d="100"/>
        </p:scale>
        <p:origin x="-16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18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11.png"/><Relationship Id="rId15" Type="http://schemas.openxmlformats.org/officeDocument/2006/relationships/image" Target="../media/image19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18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11.png"/><Relationship Id="rId15" Type="http://schemas.openxmlformats.org/officeDocument/2006/relationships/image" Target="../media/image19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18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11.png"/><Relationship Id="rId15" Type="http://schemas.openxmlformats.org/officeDocument/2006/relationships/image" Target="../media/image19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18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11.png"/><Relationship Id="rId15" Type="http://schemas.openxmlformats.org/officeDocument/2006/relationships/image" Target="../media/image19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20.png"/><Relationship Id="rId2" Type="http://schemas.openxmlformats.org/officeDocument/2006/relationships/image" Target="../media/image21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13.png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20.png"/><Relationship Id="rId2" Type="http://schemas.openxmlformats.org/officeDocument/2006/relationships/image" Target="../media/image22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13.png"/><Relationship Id="rId1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20.png"/><Relationship Id="rId2" Type="http://schemas.openxmlformats.org/officeDocument/2006/relationships/image" Target="../media/image23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13.png"/><Relationship Id="rId1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20.png"/><Relationship Id="rId3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17" Type="http://schemas.openxmlformats.org/officeDocument/2006/relationships/image" Target="../media/image19.png"/><Relationship Id="rId2" Type="http://schemas.openxmlformats.org/officeDocument/2006/relationships/image" Target="../media/image24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5" Type="http://schemas.openxmlformats.org/officeDocument/2006/relationships/image" Target="../media/image4.png"/><Relationship Id="rId10" Type="http://schemas.openxmlformats.org/officeDocument/2006/relationships/image" Target="../media/image13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18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11.png"/><Relationship Id="rId15" Type="http://schemas.openxmlformats.org/officeDocument/2006/relationships/image" Target="../media/image19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818616" y="1442326"/>
            <a:ext cx="8290560" cy="0"/>
          </a:xfrm>
          <a:prstGeom prst="line">
            <a:avLst/>
          </a:prstGeom>
          <a:ln w="19050" cap="flat">
            <a:solidFill>
              <a:srgbClr val="71483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0" y="252349"/>
            <a:ext cx="1318253" cy="931680"/>
          </a:xfrm>
          <a:custGeom>
            <a:avLst/>
            <a:gdLst/>
            <a:ahLst/>
            <a:cxnLst/>
            <a:rect l="l" t="t" r="r" b="b"/>
            <a:pathLst>
              <a:path w="1318253" h="931680">
                <a:moveTo>
                  <a:pt x="0" y="0"/>
                </a:moveTo>
                <a:lnTo>
                  <a:pt x="1318253" y="0"/>
                </a:lnTo>
                <a:lnTo>
                  <a:pt x="1318253" y="931680"/>
                </a:lnTo>
                <a:lnTo>
                  <a:pt x="0" y="9316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97" r="-5387" b="-179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506366" y="244133"/>
            <a:ext cx="1247234" cy="939896"/>
          </a:xfrm>
          <a:custGeom>
            <a:avLst/>
            <a:gdLst/>
            <a:ahLst/>
            <a:cxnLst/>
            <a:rect l="l" t="t" r="r" b="b"/>
            <a:pathLst>
              <a:path w="1247234" h="939896">
                <a:moveTo>
                  <a:pt x="0" y="0"/>
                </a:moveTo>
                <a:lnTo>
                  <a:pt x="1247234" y="0"/>
                </a:lnTo>
                <a:lnTo>
                  <a:pt x="1247234" y="939896"/>
                </a:lnTo>
                <a:lnTo>
                  <a:pt x="0" y="9398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638" r="-5638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827745" y="290776"/>
            <a:ext cx="2272905" cy="955035"/>
          </a:xfrm>
          <a:custGeom>
            <a:avLst/>
            <a:gdLst/>
            <a:ahLst/>
            <a:cxnLst/>
            <a:rect l="l" t="t" r="r" b="b"/>
            <a:pathLst>
              <a:path w="2272905" h="955035">
                <a:moveTo>
                  <a:pt x="0" y="0"/>
                </a:moveTo>
                <a:lnTo>
                  <a:pt x="2272906" y="0"/>
                </a:lnTo>
                <a:lnTo>
                  <a:pt x="2272906" y="955035"/>
                </a:lnTo>
                <a:lnTo>
                  <a:pt x="0" y="9550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609" t="-982" r="-10682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224031" y="2729358"/>
            <a:ext cx="1448257" cy="321824"/>
          </a:xfrm>
          <a:custGeom>
            <a:avLst/>
            <a:gdLst/>
            <a:ahLst/>
            <a:cxnLst/>
            <a:rect l="l" t="t" r="r" b="b"/>
            <a:pathLst>
              <a:path w="1448257" h="321824">
                <a:moveTo>
                  <a:pt x="0" y="0"/>
                </a:moveTo>
                <a:lnTo>
                  <a:pt x="1448256" y="0"/>
                </a:lnTo>
                <a:lnTo>
                  <a:pt x="1448256" y="321823"/>
                </a:lnTo>
                <a:lnTo>
                  <a:pt x="0" y="3218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955" b="-955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517898" y="5948991"/>
            <a:ext cx="971412" cy="878007"/>
          </a:xfrm>
          <a:custGeom>
            <a:avLst/>
            <a:gdLst/>
            <a:ahLst/>
            <a:cxnLst/>
            <a:rect l="l" t="t" r="r" b="b"/>
            <a:pathLst>
              <a:path w="971412" h="878007">
                <a:moveTo>
                  <a:pt x="0" y="0"/>
                </a:moveTo>
                <a:lnTo>
                  <a:pt x="971411" y="0"/>
                </a:lnTo>
                <a:lnTo>
                  <a:pt x="971411" y="878007"/>
                </a:lnTo>
                <a:lnTo>
                  <a:pt x="0" y="8780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8769" y="3941691"/>
            <a:ext cx="986415" cy="759750"/>
          </a:xfrm>
          <a:custGeom>
            <a:avLst/>
            <a:gdLst/>
            <a:ahLst/>
            <a:cxnLst/>
            <a:rect l="l" t="t" r="r" b="b"/>
            <a:pathLst>
              <a:path w="986415" h="759750">
                <a:moveTo>
                  <a:pt x="0" y="0"/>
                </a:moveTo>
                <a:lnTo>
                  <a:pt x="986415" y="0"/>
                </a:lnTo>
                <a:lnTo>
                  <a:pt x="986415" y="759750"/>
                </a:lnTo>
                <a:lnTo>
                  <a:pt x="0" y="7597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6304" y="5031644"/>
            <a:ext cx="966778" cy="994400"/>
          </a:xfrm>
          <a:custGeom>
            <a:avLst/>
            <a:gdLst/>
            <a:ahLst/>
            <a:cxnLst/>
            <a:rect l="l" t="t" r="r" b="b"/>
            <a:pathLst>
              <a:path w="966778" h="994400">
                <a:moveTo>
                  <a:pt x="0" y="0"/>
                </a:moveTo>
                <a:lnTo>
                  <a:pt x="966778" y="0"/>
                </a:lnTo>
                <a:lnTo>
                  <a:pt x="966778" y="994400"/>
                </a:lnTo>
                <a:lnTo>
                  <a:pt x="0" y="9944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095700" y="3359060"/>
            <a:ext cx="1576587" cy="582631"/>
          </a:xfrm>
          <a:custGeom>
            <a:avLst/>
            <a:gdLst/>
            <a:ahLst/>
            <a:cxnLst/>
            <a:rect l="l" t="t" r="r" b="b"/>
            <a:pathLst>
              <a:path w="1576587" h="582631">
                <a:moveTo>
                  <a:pt x="0" y="0"/>
                </a:moveTo>
                <a:lnTo>
                  <a:pt x="1576587" y="0"/>
                </a:lnTo>
                <a:lnTo>
                  <a:pt x="1576587" y="582631"/>
                </a:lnTo>
                <a:lnTo>
                  <a:pt x="0" y="58263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6909" b="-4084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8911" y="6241801"/>
            <a:ext cx="934838" cy="516554"/>
          </a:xfrm>
          <a:custGeom>
            <a:avLst/>
            <a:gdLst/>
            <a:ahLst/>
            <a:cxnLst/>
            <a:rect l="l" t="t" r="r" b="b"/>
            <a:pathLst>
              <a:path w="934838" h="516554">
                <a:moveTo>
                  <a:pt x="0" y="0"/>
                </a:moveTo>
                <a:lnTo>
                  <a:pt x="934838" y="0"/>
                </a:lnTo>
                <a:lnTo>
                  <a:pt x="934838" y="516553"/>
                </a:lnTo>
                <a:lnTo>
                  <a:pt x="0" y="51655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085" r="-1085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6986" y="2729358"/>
            <a:ext cx="998688" cy="924651"/>
          </a:xfrm>
          <a:custGeom>
            <a:avLst/>
            <a:gdLst/>
            <a:ahLst/>
            <a:cxnLst/>
            <a:rect l="l" t="t" r="r" b="b"/>
            <a:pathLst>
              <a:path w="998688" h="924651">
                <a:moveTo>
                  <a:pt x="0" y="0"/>
                </a:moveTo>
                <a:lnTo>
                  <a:pt x="998688" y="0"/>
                </a:lnTo>
                <a:lnTo>
                  <a:pt x="998688" y="924650"/>
                </a:lnTo>
                <a:lnTo>
                  <a:pt x="0" y="92465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4003" b="-4003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1719" y="1615002"/>
            <a:ext cx="1015948" cy="907785"/>
          </a:xfrm>
          <a:custGeom>
            <a:avLst/>
            <a:gdLst/>
            <a:ahLst/>
            <a:cxnLst/>
            <a:rect l="l" t="t" r="r" b="b"/>
            <a:pathLst>
              <a:path w="1015948" h="907785">
                <a:moveTo>
                  <a:pt x="0" y="0"/>
                </a:moveTo>
                <a:lnTo>
                  <a:pt x="1015948" y="0"/>
                </a:lnTo>
                <a:lnTo>
                  <a:pt x="1015948" y="907785"/>
                </a:lnTo>
                <a:lnTo>
                  <a:pt x="0" y="90778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3476" r="-3476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130434" y="290776"/>
            <a:ext cx="964262" cy="978872"/>
          </a:xfrm>
          <a:custGeom>
            <a:avLst/>
            <a:gdLst/>
            <a:ahLst/>
            <a:cxnLst/>
            <a:rect l="l" t="t" r="r" b="b"/>
            <a:pathLst>
              <a:path w="964262" h="978872">
                <a:moveTo>
                  <a:pt x="0" y="0"/>
                </a:moveTo>
                <a:lnTo>
                  <a:pt x="964263" y="0"/>
                </a:lnTo>
                <a:lnTo>
                  <a:pt x="964263" y="978873"/>
                </a:lnTo>
                <a:lnTo>
                  <a:pt x="0" y="97887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795599" y="290776"/>
            <a:ext cx="964262" cy="955035"/>
          </a:xfrm>
          <a:custGeom>
            <a:avLst/>
            <a:gdLst/>
            <a:ahLst/>
            <a:cxnLst/>
            <a:rect l="l" t="t" r="r" b="b"/>
            <a:pathLst>
              <a:path w="964262" h="955035">
                <a:moveTo>
                  <a:pt x="0" y="0"/>
                </a:moveTo>
                <a:lnTo>
                  <a:pt x="964263" y="0"/>
                </a:lnTo>
                <a:lnTo>
                  <a:pt x="964263" y="955035"/>
                </a:lnTo>
                <a:lnTo>
                  <a:pt x="0" y="95503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234373" y="4289058"/>
            <a:ext cx="1427572" cy="640860"/>
          </a:xfrm>
          <a:custGeom>
            <a:avLst/>
            <a:gdLst/>
            <a:ahLst/>
            <a:cxnLst/>
            <a:rect l="l" t="t" r="r" b="b"/>
            <a:pathLst>
              <a:path w="1427572" h="640860">
                <a:moveTo>
                  <a:pt x="0" y="0"/>
                </a:moveTo>
                <a:lnTo>
                  <a:pt x="1427572" y="0"/>
                </a:lnTo>
                <a:lnTo>
                  <a:pt x="1427572" y="640860"/>
                </a:lnTo>
                <a:lnTo>
                  <a:pt x="0" y="64086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224031" y="1615002"/>
            <a:ext cx="1448257" cy="695268"/>
          </a:xfrm>
          <a:custGeom>
            <a:avLst/>
            <a:gdLst/>
            <a:ahLst/>
            <a:cxnLst/>
            <a:rect l="l" t="t" r="r" b="b"/>
            <a:pathLst>
              <a:path w="1448257" h="695268">
                <a:moveTo>
                  <a:pt x="0" y="0"/>
                </a:moveTo>
                <a:lnTo>
                  <a:pt x="1448256" y="0"/>
                </a:lnTo>
                <a:lnTo>
                  <a:pt x="1448256" y="695268"/>
                </a:lnTo>
                <a:lnTo>
                  <a:pt x="0" y="69526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t="-2714" b="-2714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224031" y="5277285"/>
            <a:ext cx="1427572" cy="503118"/>
          </a:xfrm>
          <a:custGeom>
            <a:avLst/>
            <a:gdLst/>
            <a:ahLst/>
            <a:cxnLst/>
            <a:rect l="l" t="t" r="r" b="b"/>
            <a:pathLst>
              <a:path w="1427572" h="503118">
                <a:moveTo>
                  <a:pt x="0" y="0"/>
                </a:moveTo>
                <a:lnTo>
                  <a:pt x="1427572" y="0"/>
                </a:lnTo>
                <a:lnTo>
                  <a:pt x="1427572" y="503118"/>
                </a:lnTo>
                <a:lnTo>
                  <a:pt x="0" y="503118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b="-8833"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726131" y="2343958"/>
            <a:ext cx="6528073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5600" b="1" spc="-112">
                <a:solidFill>
                  <a:srgbClr val="714832"/>
                </a:solidFill>
                <a:latin typeface="Literata Bold"/>
                <a:ea typeface="Literata Bold"/>
                <a:cs typeface="Literata Bold"/>
                <a:sym typeface="Literata Bold"/>
              </a:rPr>
              <a:t>Title of Your Paper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254307" y="4764268"/>
            <a:ext cx="3264037" cy="1090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400">
                <a:solidFill>
                  <a:srgbClr val="714832"/>
                </a:solidFill>
                <a:latin typeface="Open Sauce"/>
                <a:ea typeface="Open Sauce"/>
                <a:cs typeface="Open Sauce"/>
                <a:sym typeface="Open Sauce"/>
              </a:rPr>
              <a:t>Presented By</a:t>
            </a:r>
          </a:p>
          <a:p>
            <a:pPr algn="ctr">
              <a:lnSpc>
                <a:spcPts val="2240"/>
              </a:lnSpc>
            </a:pPr>
            <a:endParaRPr/>
          </a:p>
          <a:p>
            <a:pPr algn="ctr">
              <a:lnSpc>
                <a:spcPts val="2240"/>
              </a:lnSpc>
            </a:pPr>
            <a:r>
              <a:rPr lang="en-US" sz="1400">
                <a:solidFill>
                  <a:srgbClr val="714832"/>
                </a:solidFill>
                <a:latin typeface="Open Sauce"/>
                <a:ea typeface="Open Sauce"/>
                <a:cs typeface="Open Sauce"/>
                <a:sym typeface="Open Sauce"/>
              </a:rPr>
              <a:t>PRESENTER’S NAME</a:t>
            </a:r>
          </a:p>
          <a:p>
            <a:pPr algn="ctr">
              <a:lnSpc>
                <a:spcPts val="2240"/>
              </a:lnSpc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1676950" y="3322183"/>
            <a:ext cx="6418750" cy="1480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714832"/>
                </a:solidFill>
                <a:latin typeface="Open Sauce"/>
                <a:ea typeface="Open Sauce"/>
                <a:cs typeface="Open Sauce"/>
                <a:sym typeface="Open Sauce"/>
              </a:rPr>
              <a:t>(Paper id : XX)</a:t>
            </a:r>
          </a:p>
          <a:p>
            <a:pPr algn="ctr">
              <a:lnSpc>
                <a:spcPts val="2940"/>
              </a:lnSpc>
            </a:pPr>
            <a:endParaRPr/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714832"/>
                </a:solidFill>
                <a:latin typeface="Open Sauce"/>
                <a:ea typeface="Open Sauce"/>
                <a:cs typeface="Open Sauce"/>
                <a:sym typeface="Open Sauce"/>
              </a:rPr>
              <a:t>LIST OF AUTHORS SEPARATED BY COMMA</a:t>
            </a:r>
          </a:p>
          <a:p>
            <a:pPr algn="ctr">
              <a:lnSpc>
                <a:spcPts val="2940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124136" y="6916961"/>
            <a:ext cx="5964722" cy="262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400">
                <a:solidFill>
                  <a:srgbClr val="BF1E2E"/>
                </a:solidFill>
                <a:latin typeface="Open Sauce"/>
                <a:ea typeface="Open Sauce"/>
                <a:cs typeface="Open Sauce"/>
                <a:sym typeface="Open Sauce"/>
              </a:rPr>
              <a:t>International Conference on Web 6.0 and Industry 6.0 (WIN 6.0 2026)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390213" y="7019513"/>
            <a:ext cx="1180043" cy="262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400">
                <a:solidFill>
                  <a:srgbClr val="BF1E2E"/>
                </a:solidFill>
                <a:latin typeface="Open Sauce"/>
                <a:ea typeface="Open Sauce"/>
                <a:cs typeface="Open Sauce"/>
                <a:sym typeface="Open Sauce"/>
              </a:rPr>
              <a:t>2026, July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31520" y="1063721"/>
            <a:ext cx="8290560" cy="0"/>
          </a:xfrm>
          <a:prstGeom prst="line">
            <a:avLst/>
          </a:prstGeom>
          <a:ln w="19050" cap="flat">
            <a:solidFill>
              <a:srgbClr val="71483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731520" y="1420983"/>
            <a:ext cx="7342126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3200" b="1" spc="-64">
                <a:solidFill>
                  <a:srgbClr val="714832"/>
                </a:solidFill>
                <a:latin typeface="Literata Bold"/>
                <a:ea typeface="Literata Bold"/>
                <a:cs typeface="Literata Bold"/>
                <a:sym typeface="Literata Bold"/>
              </a:rPr>
              <a:t>References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61131" y="2335383"/>
            <a:ext cx="7612180" cy="774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797" lvl="1" indent="-215899" algn="l">
              <a:lnSpc>
                <a:spcPts val="3199"/>
              </a:lnSpc>
              <a:buFont typeface="Arial"/>
              <a:buChar char="•"/>
            </a:pPr>
            <a:r>
              <a:rPr lang="en-US" sz="1999">
                <a:solidFill>
                  <a:srgbClr val="714832"/>
                </a:solidFill>
                <a:latin typeface="Open Sauce"/>
                <a:ea typeface="Open Sauce"/>
                <a:cs typeface="Open Sauce"/>
                <a:sym typeface="Open Sauce"/>
              </a:rPr>
              <a:t>You give here your list of references maintaining a fixed format</a:t>
            </a:r>
          </a:p>
        </p:txBody>
      </p:sp>
      <p:sp>
        <p:nvSpPr>
          <p:cNvPr id="5" name="Freeform 5"/>
          <p:cNvSpPr/>
          <p:nvPr/>
        </p:nvSpPr>
        <p:spPr>
          <a:xfrm>
            <a:off x="104336" y="112752"/>
            <a:ext cx="1254369" cy="845608"/>
          </a:xfrm>
          <a:custGeom>
            <a:avLst/>
            <a:gdLst/>
            <a:ahLst/>
            <a:cxnLst/>
            <a:rect l="l" t="t" r="r" b="b"/>
            <a:pathLst>
              <a:path w="1254369" h="845608">
                <a:moveTo>
                  <a:pt x="0" y="0"/>
                </a:moveTo>
                <a:lnTo>
                  <a:pt x="1254368" y="0"/>
                </a:lnTo>
                <a:lnTo>
                  <a:pt x="1254368" y="845608"/>
                </a:lnTo>
                <a:lnTo>
                  <a:pt x="0" y="845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97" r="-522" b="-179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443309" y="85725"/>
            <a:ext cx="1227414" cy="853064"/>
          </a:xfrm>
          <a:custGeom>
            <a:avLst/>
            <a:gdLst/>
            <a:ahLst/>
            <a:cxnLst/>
            <a:rect l="l" t="t" r="r" b="b"/>
            <a:pathLst>
              <a:path w="1227414" h="853064">
                <a:moveTo>
                  <a:pt x="0" y="0"/>
                </a:moveTo>
                <a:lnTo>
                  <a:pt x="1227415" y="0"/>
                </a:lnTo>
                <a:lnTo>
                  <a:pt x="1227415" y="853064"/>
                </a:lnTo>
                <a:lnTo>
                  <a:pt x="0" y="8530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44" r="-482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788101" y="85302"/>
            <a:ext cx="2065595" cy="845608"/>
          </a:xfrm>
          <a:custGeom>
            <a:avLst/>
            <a:gdLst/>
            <a:ahLst/>
            <a:cxnLst/>
            <a:rect l="l" t="t" r="r" b="b"/>
            <a:pathLst>
              <a:path w="2065595" h="845608">
                <a:moveTo>
                  <a:pt x="0" y="0"/>
                </a:moveTo>
                <a:lnTo>
                  <a:pt x="2065595" y="0"/>
                </a:lnTo>
                <a:lnTo>
                  <a:pt x="2065595" y="845608"/>
                </a:lnTo>
                <a:lnTo>
                  <a:pt x="0" y="8456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566" t="-982" r="-7786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08733" y="123596"/>
            <a:ext cx="922090" cy="823920"/>
          </a:xfrm>
          <a:custGeom>
            <a:avLst/>
            <a:gdLst/>
            <a:ahLst/>
            <a:cxnLst/>
            <a:rect l="l" t="t" r="r" b="b"/>
            <a:pathLst>
              <a:path w="922090" h="823920">
                <a:moveTo>
                  <a:pt x="0" y="0"/>
                </a:moveTo>
                <a:lnTo>
                  <a:pt x="922091" y="0"/>
                </a:lnTo>
                <a:lnTo>
                  <a:pt x="922091" y="823920"/>
                </a:lnTo>
                <a:lnTo>
                  <a:pt x="0" y="8239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476" r="-3476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561641" y="112752"/>
            <a:ext cx="881669" cy="796893"/>
          </a:xfrm>
          <a:custGeom>
            <a:avLst/>
            <a:gdLst/>
            <a:ahLst/>
            <a:cxnLst/>
            <a:rect l="l" t="t" r="r" b="b"/>
            <a:pathLst>
              <a:path w="881669" h="796893">
                <a:moveTo>
                  <a:pt x="0" y="0"/>
                </a:moveTo>
                <a:lnTo>
                  <a:pt x="881668" y="0"/>
                </a:lnTo>
                <a:lnTo>
                  <a:pt x="881668" y="796893"/>
                </a:lnTo>
                <a:lnTo>
                  <a:pt x="0" y="7968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418427" y="106990"/>
            <a:ext cx="811622" cy="823920"/>
          </a:xfrm>
          <a:custGeom>
            <a:avLst/>
            <a:gdLst/>
            <a:ahLst/>
            <a:cxnLst/>
            <a:rect l="l" t="t" r="r" b="b"/>
            <a:pathLst>
              <a:path w="811622" h="823920">
                <a:moveTo>
                  <a:pt x="0" y="0"/>
                </a:moveTo>
                <a:lnTo>
                  <a:pt x="811622" y="0"/>
                </a:lnTo>
                <a:lnTo>
                  <a:pt x="811622" y="823920"/>
                </a:lnTo>
                <a:lnTo>
                  <a:pt x="0" y="8239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616551" y="112752"/>
            <a:ext cx="834019" cy="826038"/>
          </a:xfrm>
          <a:custGeom>
            <a:avLst/>
            <a:gdLst/>
            <a:ahLst/>
            <a:cxnLst/>
            <a:rect l="l" t="t" r="r" b="b"/>
            <a:pathLst>
              <a:path w="834019" h="826038">
                <a:moveTo>
                  <a:pt x="0" y="0"/>
                </a:moveTo>
                <a:lnTo>
                  <a:pt x="834019" y="0"/>
                </a:lnTo>
                <a:lnTo>
                  <a:pt x="834019" y="826037"/>
                </a:lnTo>
                <a:lnTo>
                  <a:pt x="0" y="82603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79972" y="6469380"/>
            <a:ext cx="6453822" cy="262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400">
                <a:solidFill>
                  <a:srgbClr val="BF1E2E"/>
                </a:solidFill>
                <a:latin typeface="Open Sauce"/>
                <a:ea typeface="Open Sauce"/>
                <a:cs typeface="Open Sauce"/>
                <a:sym typeface="Open Sauce"/>
              </a:rPr>
              <a:t>International Conference on Web 6.0 and Industry 6.0 (WIN 6.0 2026)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507877" y="6469380"/>
            <a:ext cx="1180043" cy="262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400">
                <a:solidFill>
                  <a:srgbClr val="BF1E2E"/>
                </a:solidFill>
                <a:latin typeface="Open Sauce"/>
                <a:ea typeface="Open Sauce"/>
                <a:cs typeface="Open Sauce"/>
                <a:sym typeface="Open Sauce"/>
              </a:rPr>
              <a:t>2026, July 1</a:t>
            </a:r>
          </a:p>
        </p:txBody>
      </p:sp>
      <p:sp>
        <p:nvSpPr>
          <p:cNvPr id="14" name="Freeform 14"/>
          <p:cNvSpPr/>
          <p:nvPr/>
        </p:nvSpPr>
        <p:spPr>
          <a:xfrm>
            <a:off x="710680" y="6836394"/>
            <a:ext cx="583130" cy="449134"/>
          </a:xfrm>
          <a:custGeom>
            <a:avLst/>
            <a:gdLst/>
            <a:ahLst/>
            <a:cxnLst/>
            <a:rect l="l" t="t" r="r" b="b"/>
            <a:pathLst>
              <a:path w="583130" h="449134">
                <a:moveTo>
                  <a:pt x="0" y="0"/>
                </a:moveTo>
                <a:lnTo>
                  <a:pt x="583130" y="0"/>
                </a:lnTo>
                <a:lnTo>
                  <a:pt x="583130" y="449134"/>
                </a:lnTo>
                <a:lnTo>
                  <a:pt x="0" y="44913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22385" y="6790213"/>
            <a:ext cx="495586" cy="509745"/>
          </a:xfrm>
          <a:custGeom>
            <a:avLst/>
            <a:gdLst/>
            <a:ahLst/>
            <a:cxnLst/>
            <a:rect l="l" t="t" r="r" b="b"/>
            <a:pathLst>
              <a:path w="495586" h="509745">
                <a:moveTo>
                  <a:pt x="0" y="0"/>
                </a:moveTo>
                <a:lnTo>
                  <a:pt x="495586" y="0"/>
                </a:lnTo>
                <a:lnTo>
                  <a:pt x="495586" y="509745"/>
                </a:lnTo>
                <a:lnTo>
                  <a:pt x="0" y="509745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847775" y="6905754"/>
            <a:ext cx="669722" cy="379774"/>
          </a:xfrm>
          <a:custGeom>
            <a:avLst/>
            <a:gdLst/>
            <a:ahLst/>
            <a:cxnLst/>
            <a:rect l="l" t="t" r="r" b="b"/>
            <a:pathLst>
              <a:path w="669722" h="379774">
                <a:moveTo>
                  <a:pt x="0" y="0"/>
                </a:moveTo>
                <a:lnTo>
                  <a:pt x="669721" y="0"/>
                </a:lnTo>
                <a:lnTo>
                  <a:pt x="669721" y="379774"/>
                </a:lnTo>
                <a:lnTo>
                  <a:pt x="0" y="37977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2426" r="-2426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51961" y="6804643"/>
            <a:ext cx="519390" cy="480885"/>
          </a:xfrm>
          <a:custGeom>
            <a:avLst/>
            <a:gdLst/>
            <a:ahLst/>
            <a:cxnLst/>
            <a:rect l="l" t="t" r="r" b="b"/>
            <a:pathLst>
              <a:path w="519390" h="480885">
                <a:moveTo>
                  <a:pt x="0" y="0"/>
                </a:moveTo>
                <a:lnTo>
                  <a:pt x="519390" y="0"/>
                </a:lnTo>
                <a:lnTo>
                  <a:pt x="519390" y="480885"/>
                </a:lnTo>
                <a:lnTo>
                  <a:pt x="0" y="480885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/>
            <a:stretch>
              <a:fillRect t="-4003" b="-4003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5853696" y="6929520"/>
            <a:ext cx="1043514" cy="231884"/>
          </a:xfrm>
          <a:custGeom>
            <a:avLst/>
            <a:gdLst/>
            <a:ahLst/>
            <a:cxnLst/>
            <a:rect l="l" t="t" r="r" b="b"/>
            <a:pathLst>
              <a:path w="1043514" h="231884">
                <a:moveTo>
                  <a:pt x="0" y="0"/>
                </a:moveTo>
                <a:lnTo>
                  <a:pt x="1043515" y="0"/>
                </a:lnTo>
                <a:lnTo>
                  <a:pt x="1043515" y="231884"/>
                </a:lnTo>
                <a:lnTo>
                  <a:pt x="0" y="23188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955" b="-955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8703399" y="6913231"/>
            <a:ext cx="900800" cy="332893"/>
          </a:xfrm>
          <a:custGeom>
            <a:avLst/>
            <a:gdLst/>
            <a:ahLst/>
            <a:cxnLst/>
            <a:rect l="l" t="t" r="r" b="b"/>
            <a:pathLst>
              <a:path w="900800" h="332893">
                <a:moveTo>
                  <a:pt x="0" y="0"/>
                </a:moveTo>
                <a:lnTo>
                  <a:pt x="900800" y="0"/>
                </a:lnTo>
                <a:lnTo>
                  <a:pt x="900800" y="332893"/>
                </a:lnTo>
                <a:lnTo>
                  <a:pt x="0" y="33289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6909" b="-4084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7873326" y="6913747"/>
            <a:ext cx="715773" cy="321322"/>
          </a:xfrm>
          <a:custGeom>
            <a:avLst/>
            <a:gdLst/>
            <a:ahLst/>
            <a:cxnLst/>
            <a:rect l="l" t="t" r="r" b="b"/>
            <a:pathLst>
              <a:path w="715773" h="321322">
                <a:moveTo>
                  <a:pt x="0" y="0"/>
                </a:moveTo>
                <a:lnTo>
                  <a:pt x="715773" y="0"/>
                </a:lnTo>
                <a:lnTo>
                  <a:pt x="715773" y="321322"/>
                </a:lnTo>
                <a:lnTo>
                  <a:pt x="0" y="321322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print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6994082" y="6850380"/>
            <a:ext cx="812719" cy="390164"/>
          </a:xfrm>
          <a:custGeom>
            <a:avLst/>
            <a:gdLst/>
            <a:ahLst/>
            <a:cxnLst/>
            <a:rect l="l" t="t" r="r" b="b"/>
            <a:pathLst>
              <a:path w="812719" h="390164">
                <a:moveTo>
                  <a:pt x="0" y="0"/>
                </a:moveTo>
                <a:lnTo>
                  <a:pt x="812719" y="0"/>
                </a:lnTo>
                <a:lnTo>
                  <a:pt x="812719" y="390164"/>
                </a:lnTo>
                <a:lnTo>
                  <a:pt x="0" y="390164"/>
                </a:lnTo>
                <a:lnTo>
                  <a:pt x="0" y="0"/>
                </a:lnTo>
                <a:close/>
              </a:path>
            </a:pathLst>
          </a:custGeom>
          <a:blipFill>
            <a:blip r:embed="rId16" cstate="print"/>
            <a:stretch>
              <a:fillRect t="-2714" b="-2714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2658363" y="6923610"/>
            <a:ext cx="976259" cy="344062"/>
          </a:xfrm>
          <a:custGeom>
            <a:avLst/>
            <a:gdLst/>
            <a:ahLst/>
            <a:cxnLst/>
            <a:rect l="l" t="t" r="r" b="b"/>
            <a:pathLst>
              <a:path w="976259" h="344062">
                <a:moveTo>
                  <a:pt x="0" y="0"/>
                </a:moveTo>
                <a:lnTo>
                  <a:pt x="976259" y="0"/>
                </a:lnTo>
                <a:lnTo>
                  <a:pt x="976259" y="344062"/>
                </a:lnTo>
                <a:lnTo>
                  <a:pt x="0" y="34406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b="-8833"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31520" y="1063721"/>
            <a:ext cx="8290560" cy="0"/>
          </a:xfrm>
          <a:prstGeom prst="line">
            <a:avLst/>
          </a:prstGeom>
          <a:ln w="19050" cap="flat">
            <a:solidFill>
              <a:srgbClr val="71483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3581062" y="3195523"/>
            <a:ext cx="3110344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19"/>
              </a:lnSpc>
            </a:pPr>
            <a:r>
              <a:rPr lang="en-US" sz="4599" b="1" spc="-91">
                <a:solidFill>
                  <a:srgbClr val="714832"/>
                </a:solidFill>
                <a:latin typeface="Literata Bold"/>
                <a:ea typeface="Literata Bold"/>
                <a:cs typeface="Literata Bold"/>
                <a:sym typeface="Literata Bold"/>
              </a:rPr>
              <a:t>Thank You</a:t>
            </a:r>
          </a:p>
        </p:txBody>
      </p:sp>
      <p:sp>
        <p:nvSpPr>
          <p:cNvPr id="4" name="Freeform 4"/>
          <p:cNvSpPr/>
          <p:nvPr/>
        </p:nvSpPr>
        <p:spPr>
          <a:xfrm>
            <a:off x="123386" y="103227"/>
            <a:ext cx="1254369" cy="845608"/>
          </a:xfrm>
          <a:custGeom>
            <a:avLst/>
            <a:gdLst/>
            <a:ahLst/>
            <a:cxnLst/>
            <a:rect l="l" t="t" r="r" b="b"/>
            <a:pathLst>
              <a:path w="1254369" h="845608">
                <a:moveTo>
                  <a:pt x="0" y="0"/>
                </a:moveTo>
                <a:lnTo>
                  <a:pt x="1254368" y="0"/>
                </a:lnTo>
                <a:lnTo>
                  <a:pt x="1254368" y="845608"/>
                </a:lnTo>
                <a:lnTo>
                  <a:pt x="0" y="845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97" r="-522" b="-1797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462359" y="76200"/>
            <a:ext cx="1227414" cy="853064"/>
          </a:xfrm>
          <a:custGeom>
            <a:avLst/>
            <a:gdLst/>
            <a:ahLst/>
            <a:cxnLst/>
            <a:rect l="l" t="t" r="r" b="b"/>
            <a:pathLst>
              <a:path w="1227414" h="853064">
                <a:moveTo>
                  <a:pt x="0" y="0"/>
                </a:moveTo>
                <a:lnTo>
                  <a:pt x="1227415" y="0"/>
                </a:lnTo>
                <a:lnTo>
                  <a:pt x="1227415" y="853064"/>
                </a:lnTo>
                <a:lnTo>
                  <a:pt x="0" y="8530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44" r="-482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807151" y="75777"/>
            <a:ext cx="2065595" cy="845608"/>
          </a:xfrm>
          <a:custGeom>
            <a:avLst/>
            <a:gdLst/>
            <a:ahLst/>
            <a:cxnLst/>
            <a:rect l="l" t="t" r="r" b="b"/>
            <a:pathLst>
              <a:path w="2065595" h="845608">
                <a:moveTo>
                  <a:pt x="0" y="0"/>
                </a:moveTo>
                <a:lnTo>
                  <a:pt x="2065595" y="0"/>
                </a:lnTo>
                <a:lnTo>
                  <a:pt x="2065595" y="845608"/>
                </a:lnTo>
                <a:lnTo>
                  <a:pt x="0" y="8456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566" t="-982" r="-7786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27783" y="114071"/>
            <a:ext cx="922090" cy="823920"/>
          </a:xfrm>
          <a:custGeom>
            <a:avLst/>
            <a:gdLst/>
            <a:ahLst/>
            <a:cxnLst/>
            <a:rect l="l" t="t" r="r" b="b"/>
            <a:pathLst>
              <a:path w="922090" h="823920">
                <a:moveTo>
                  <a:pt x="0" y="0"/>
                </a:moveTo>
                <a:lnTo>
                  <a:pt x="922091" y="0"/>
                </a:lnTo>
                <a:lnTo>
                  <a:pt x="922091" y="823920"/>
                </a:lnTo>
                <a:lnTo>
                  <a:pt x="0" y="8239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476" r="-3476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580691" y="103227"/>
            <a:ext cx="881669" cy="796893"/>
          </a:xfrm>
          <a:custGeom>
            <a:avLst/>
            <a:gdLst/>
            <a:ahLst/>
            <a:cxnLst/>
            <a:rect l="l" t="t" r="r" b="b"/>
            <a:pathLst>
              <a:path w="881669" h="796893">
                <a:moveTo>
                  <a:pt x="0" y="0"/>
                </a:moveTo>
                <a:lnTo>
                  <a:pt x="881668" y="0"/>
                </a:lnTo>
                <a:lnTo>
                  <a:pt x="881668" y="796893"/>
                </a:lnTo>
                <a:lnTo>
                  <a:pt x="0" y="7968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437477" y="97465"/>
            <a:ext cx="811622" cy="823920"/>
          </a:xfrm>
          <a:custGeom>
            <a:avLst/>
            <a:gdLst/>
            <a:ahLst/>
            <a:cxnLst/>
            <a:rect l="l" t="t" r="r" b="b"/>
            <a:pathLst>
              <a:path w="811622" h="823920">
                <a:moveTo>
                  <a:pt x="0" y="0"/>
                </a:moveTo>
                <a:lnTo>
                  <a:pt x="811622" y="0"/>
                </a:lnTo>
                <a:lnTo>
                  <a:pt x="811622" y="823920"/>
                </a:lnTo>
                <a:lnTo>
                  <a:pt x="0" y="8239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635601" y="103227"/>
            <a:ext cx="834019" cy="826038"/>
          </a:xfrm>
          <a:custGeom>
            <a:avLst/>
            <a:gdLst/>
            <a:ahLst/>
            <a:cxnLst/>
            <a:rect l="l" t="t" r="r" b="b"/>
            <a:pathLst>
              <a:path w="834019" h="826038">
                <a:moveTo>
                  <a:pt x="0" y="0"/>
                </a:moveTo>
                <a:lnTo>
                  <a:pt x="834019" y="0"/>
                </a:lnTo>
                <a:lnTo>
                  <a:pt x="834019" y="826037"/>
                </a:lnTo>
                <a:lnTo>
                  <a:pt x="0" y="82603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9972" y="6469380"/>
            <a:ext cx="6453822" cy="262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400">
                <a:solidFill>
                  <a:srgbClr val="BF1E2E"/>
                </a:solidFill>
                <a:latin typeface="Open Sauce"/>
                <a:ea typeface="Open Sauce"/>
                <a:cs typeface="Open Sauce"/>
                <a:sym typeface="Open Sauce"/>
              </a:rPr>
              <a:t>International Conference on Web 6.0 and Industry 6.0 (WIN 6.0 2026)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507877" y="6469380"/>
            <a:ext cx="1180043" cy="262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400">
                <a:solidFill>
                  <a:srgbClr val="BF1E2E"/>
                </a:solidFill>
                <a:latin typeface="Open Sauce"/>
                <a:ea typeface="Open Sauce"/>
                <a:cs typeface="Open Sauce"/>
                <a:sym typeface="Open Sauce"/>
              </a:rPr>
              <a:t>2026, July 1</a:t>
            </a:r>
          </a:p>
        </p:txBody>
      </p:sp>
      <p:sp>
        <p:nvSpPr>
          <p:cNvPr id="13" name="Freeform 13"/>
          <p:cNvSpPr/>
          <p:nvPr/>
        </p:nvSpPr>
        <p:spPr>
          <a:xfrm>
            <a:off x="710680" y="6836394"/>
            <a:ext cx="583130" cy="449134"/>
          </a:xfrm>
          <a:custGeom>
            <a:avLst/>
            <a:gdLst/>
            <a:ahLst/>
            <a:cxnLst/>
            <a:rect l="l" t="t" r="r" b="b"/>
            <a:pathLst>
              <a:path w="583130" h="449134">
                <a:moveTo>
                  <a:pt x="0" y="0"/>
                </a:moveTo>
                <a:lnTo>
                  <a:pt x="583130" y="0"/>
                </a:lnTo>
                <a:lnTo>
                  <a:pt x="583130" y="449134"/>
                </a:lnTo>
                <a:lnTo>
                  <a:pt x="0" y="44913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22385" y="6790213"/>
            <a:ext cx="495586" cy="509745"/>
          </a:xfrm>
          <a:custGeom>
            <a:avLst/>
            <a:gdLst/>
            <a:ahLst/>
            <a:cxnLst/>
            <a:rect l="l" t="t" r="r" b="b"/>
            <a:pathLst>
              <a:path w="495586" h="509745">
                <a:moveTo>
                  <a:pt x="0" y="0"/>
                </a:moveTo>
                <a:lnTo>
                  <a:pt x="495586" y="0"/>
                </a:lnTo>
                <a:lnTo>
                  <a:pt x="495586" y="509745"/>
                </a:lnTo>
                <a:lnTo>
                  <a:pt x="0" y="509745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847775" y="6905754"/>
            <a:ext cx="669722" cy="379774"/>
          </a:xfrm>
          <a:custGeom>
            <a:avLst/>
            <a:gdLst/>
            <a:ahLst/>
            <a:cxnLst/>
            <a:rect l="l" t="t" r="r" b="b"/>
            <a:pathLst>
              <a:path w="669722" h="379774">
                <a:moveTo>
                  <a:pt x="0" y="0"/>
                </a:moveTo>
                <a:lnTo>
                  <a:pt x="669721" y="0"/>
                </a:lnTo>
                <a:lnTo>
                  <a:pt x="669721" y="379774"/>
                </a:lnTo>
                <a:lnTo>
                  <a:pt x="0" y="37977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2426" r="-2426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51961" y="6804643"/>
            <a:ext cx="519390" cy="480885"/>
          </a:xfrm>
          <a:custGeom>
            <a:avLst/>
            <a:gdLst/>
            <a:ahLst/>
            <a:cxnLst/>
            <a:rect l="l" t="t" r="r" b="b"/>
            <a:pathLst>
              <a:path w="519390" h="480885">
                <a:moveTo>
                  <a:pt x="0" y="0"/>
                </a:moveTo>
                <a:lnTo>
                  <a:pt x="519390" y="0"/>
                </a:lnTo>
                <a:lnTo>
                  <a:pt x="519390" y="480885"/>
                </a:lnTo>
                <a:lnTo>
                  <a:pt x="0" y="480885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/>
            <a:stretch>
              <a:fillRect t="-4003" b="-4003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5853696" y="6929520"/>
            <a:ext cx="1043514" cy="231884"/>
          </a:xfrm>
          <a:custGeom>
            <a:avLst/>
            <a:gdLst/>
            <a:ahLst/>
            <a:cxnLst/>
            <a:rect l="l" t="t" r="r" b="b"/>
            <a:pathLst>
              <a:path w="1043514" h="231884">
                <a:moveTo>
                  <a:pt x="0" y="0"/>
                </a:moveTo>
                <a:lnTo>
                  <a:pt x="1043515" y="0"/>
                </a:lnTo>
                <a:lnTo>
                  <a:pt x="1043515" y="231884"/>
                </a:lnTo>
                <a:lnTo>
                  <a:pt x="0" y="23188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955" b="-955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703399" y="6913231"/>
            <a:ext cx="900800" cy="332893"/>
          </a:xfrm>
          <a:custGeom>
            <a:avLst/>
            <a:gdLst/>
            <a:ahLst/>
            <a:cxnLst/>
            <a:rect l="l" t="t" r="r" b="b"/>
            <a:pathLst>
              <a:path w="900800" h="332893">
                <a:moveTo>
                  <a:pt x="0" y="0"/>
                </a:moveTo>
                <a:lnTo>
                  <a:pt x="900800" y="0"/>
                </a:lnTo>
                <a:lnTo>
                  <a:pt x="900800" y="332893"/>
                </a:lnTo>
                <a:lnTo>
                  <a:pt x="0" y="33289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6909" b="-4084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7873326" y="6913747"/>
            <a:ext cx="715773" cy="321322"/>
          </a:xfrm>
          <a:custGeom>
            <a:avLst/>
            <a:gdLst/>
            <a:ahLst/>
            <a:cxnLst/>
            <a:rect l="l" t="t" r="r" b="b"/>
            <a:pathLst>
              <a:path w="715773" h="321322">
                <a:moveTo>
                  <a:pt x="0" y="0"/>
                </a:moveTo>
                <a:lnTo>
                  <a:pt x="715773" y="0"/>
                </a:lnTo>
                <a:lnTo>
                  <a:pt x="715773" y="321322"/>
                </a:lnTo>
                <a:lnTo>
                  <a:pt x="0" y="321322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print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6994082" y="6850380"/>
            <a:ext cx="812719" cy="390164"/>
          </a:xfrm>
          <a:custGeom>
            <a:avLst/>
            <a:gdLst/>
            <a:ahLst/>
            <a:cxnLst/>
            <a:rect l="l" t="t" r="r" b="b"/>
            <a:pathLst>
              <a:path w="812719" h="390164">
                <a:moveTo>
                  <a:pt x="0" y="0"/>
                </a:moveTo>
                <a:lnTo>
                  <a:pt x="812719" y="0"/>
                </a:lnTo>
                <a:lnTo>
                  <a:pt x="812719" y="390164"/>
                </a:lnTo>
                <a:lnTo>
                  <a:pt x="0" y="390164"/>
                </a:lnTo>
                <a:lnTo>
                  <a:pt x="0" y="0"/>
                </a:lnTo>
                <a:close/>
              </a:path>
            </a:pathLst>
          </a:custGeom>
          <a:blipFill>
            <a:blip r:embed="rId16" cstate="print"/>
            <a:stretch>
              <a:fillRect t="-2714" b="-2714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2658363" y="6923610"/>
            <a:ext cx="976259" cy="344062"/>
          </a:xfrm>
          <a:custGeom>
            <a:avLst/>
            <a:gdLst/>
            <a:ahLst/>
            <a:cxnLst/>
            <a:rect l="l" t="t" r="r" b="b"/>
            <a:pathLst>
              <a:path w="976259" h="344062">
                <a:moveTo>
                  <a:pt x="0" y="0"/>
                </a:moveTo>
                <a:lnTo>
                  <a:pt x="976259" y="0"/>
                </a:lnTo>
                <a:lnTo>
                  <a:pt x="976259" y="344062"/>
                </a:lnTo>
                <a:lnTo>
                  <a:pt x="0" y="34406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b="-8833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31520" y="1063721"/>
            <a:ext cx="8290560" cy="0"/>
          </a:xfrm>
          <a:prstGeom prst="line">
            <a:avLst/>
          </a:prstGeom>
          <a:ln w="19050" cap="flat">
            <a:solidFill>
              <a:srgbClr val="71483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104336" y="27027"/>
            <a:ext cx="1254369" cy="845608"/>
          </a:xfrm>
          <a:custGeom>
            <a:avLst/>
            <a:gdLst/>
            <a:ahLst/>
            <a:cxnLst/>
            <a:rect l="l" t="t" r="r" b="b"/>
            <a:pathLst>
              <a:path w="1254369" h="845608">
                <a:moveTo>
                  <a:pt x="0" y="0"/>
                </a:moveTo>
                <a:lnTo>
                  <a:pt x="1254368" y="0"/>
                </a:lnTo>
                <a:lnTo>
                  <a:pt x="1254368" y="845608"/>
                </a:lnTo>
                <a:lnTo>
                  <a:pt x="0" y="845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97" r="-522" b="-179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443309" y="0"/>
            <a:ext cx="1227414" cy="853064"/>
          </a:xfrm>
          <a:custGeom>
            <a:avLst/>
            <a:gdLst/>
            <a:ahLst/>
            <a:cxnLst/>
            <a:rect l="l" t="t" r="r" b="b"/>
            <a:pathLst>
              <a:path w="1227414" h="853064">
                <a:moveTo>
                  <a:pt x="0" y="0"/>
                </a:moveTo>
                <a:lnTo>
                  <a:pt x="1227415" y="0"/>
                </a:lnTo>
                <a:lnTo>
                  <a:pt x="1227415" y="853064"/>
                </a:lnTo>
                <a:lnTo>
                  <a:pt x="0" y="8530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44" r="-482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9972" y="6469380"/>
            <a:ext cx="6453822" cy="262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400">
                <a:solidFill>
                  <a:srgbClr val="BF1E2E"/>
                </a:solidFill>
                <a:latin typeface="Open Sauce"/>
                <a:ea typeface="Open Sauce"/>
                <a:cs typeface="Open Sauce"/>
                <a:sym typeface="Open Sauce"/>
              </a:rPr>
              <a:t>International Conference on Web 6.0 and Industry 6.0 (WIN 6.0 2026)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507877" y="6469380"/>
            <a:ext cx="1180043" cy="262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400">
                <a:solidFill>
                  <a:srgbClr val="BF1E2E"/>
                </a:solidFill>
                <a:latin typeface="Open Sauce"/>
                <a:ea typeface="Open Sauce"/>
                <a:cs typeface="Open Sauce"/>
                <a:sym typeface="Open Sauce"/>
              </a:rPr>
              <a:t>2026, July 1</a:t>
            </a:r>
          </a:p>
        </p:txBody>
      </p:sp>
      <p:sp>
        <p:nvSpPr>
          <p:cNvPr id="7" name="Freeform 7"/>
          <p:cNvSpPr/>
          <p:nvPr/>
        </p:nvSpPr>
        <p:spPr>
          <a:xfrm>
            <a:off x="3788101" y="-423"/>
            <a:ext cx="2065595" cy="845608"/>
          </a:xfrm>
          <a:custGeom>
            <a:avLst/>
            <a:gdLst/>
            <a:ahLst/>
            <a:cxnLst/>
            <a:rect l="l" t="t" r="r" b="b"/>
            <a:pathLst>
              <a:path w="2065595" h="845608">
                <a:moveTo>
                  <a:pt x="0" y="0"/>
                </a:moveTo>
                <a:lnTo>
                  <a:pt x="2065595" y="0"/>
                </a:lnTo>
                <a:lnTo>
                  <a:pt x="2065595" y="845608"/>
                </a:lnTo>
                <a:lnTo>
                  <a:pt x="0" y="8456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566" t="-982" r="-7786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31520" y="1420983"/>
            <a:ext cx="2584963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3200" b="1" spc="-64">
                <a:solidFill>
                  <a:srgbClr val="714832"/>
                </a:solidFill>
                <a:latin typeface="Literata Bold"/>
                <a:ea typeface="Literata Bold"/>
                <a:cs typeface="Literata Bold"/>
                <a:sym typeface="Literata Bold"/>
              </a:rPr>
              <a:t>Outline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24002" y="2224642"/>
            <a:ext cx="5992118" cy="3859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5" lvl="1" indent="-259078" algn="l">
              <a:lnSpc>
                <a:spcPts val="3839"/>
              </a:lnSpc>
              <a:buFont typeface="Arial"/>
              <a:buChar char="•"/>
            </a:pPr>
            <a:r>
              <a:rPr lang="en-US" sz="2399">
                <a:solidFill>
                  <a:srgbClr val="714832"/>
                </a:solidFill>
                <a:latin typeface="Open Sauce"/>
                <a:ea typeface="Open Sauce"/>
                <a:cs typeface="Open Sauce"/>
                <a:sym typeface="Open Sauce"/>
              </a:rPr>
              <a:t>Introduction </a:t>
            </a:r>
          </a:p>
          <a:p>
            <a:pPr marL="518155" lvl="1" indent="-259078" algn="l">
              <a:lnSpc>
                <a:spcPts val="3839"/>
              </a:lnSpc>
              <a:buFont typeface="Arial"/>
              <a:buChar char="•"/>
            </a:pPr>
            <a:r>
              <a:rPr lang="en-US" sz="2399">
                <a:solidFill>
                  <a:srgbClr val="714832"/>
                </a:solidFill>
                <a:latin typeface="Open Sauce"/>
                <a:ea typeface="Open Sauce"/>
                <a:cs typeface="Open Sauce"/>
                <a:sym typeface="Open Sauce"/>
              </a:rPr>
              <a:t>Literature Review</a:t>
            </a:r>
          </a:p>
          <a:p>
            <a:pPr marL="518155" lvl="1" indent="-259078" algn="l">
              <a:lnSpc>
                <a:spcPts val="3839"/>
              </a:lnSpc>
              <a:buFont typeface="Arial"/>
              <a:buChar char="•"/>
            </a:pPr>
            <a:r>
              <a:rPr lang="en-US" sz="2399">
                <a:solidFill>
                  <a:srgbClr val="714832"/>
                </a:solidFill>
                <a:latin typeface="Open Sauce"/>
                <a:ea typeface="Open Sauce"/>
                <a:cs typeface="Open Sauce"/>
                <a:sym typeface="Open Sauce"/>
              </a:rPr>
              <a:t>Motivation  </a:t>
            </a:r>
          </a:p>
          <a:p>
            <a:pPr marL="518155" lvl="1" indent="-259078" algn="l">
              <a:lnSpc>
                <a:spcPts val="3839"/>
              </a:lnSpc>
              <a:buFont typeface="Arial"/>
              <a:buChar char="•"/>
            </a:pPr>
            <a:r>
              <a:rPr lang="en-US" sz="2399">
                <a:solidFill>
                  <a:srgbClr val="714832"/>
                </a:solidFill>
                <a:latin typeface="Open Sauce"/>
                <a:ea typeface="Open Sauce"/>
                <a:cs typeface="Open Sauce"/>
                <a:sym typeface="Open Sauce"/>
              </a:rPr>
              <a:t>Methodology / Proposed Work</a:t>
            </a:r>
          </a:p>
          <a:p>
            <a:pPr marL="518155" lvl="1" indent="-259078" algn="l">
              <a:lnSpc>
                <a:spcPts val="3839"/>
              </a:lnSpc>
              <a:buFont typeface="Arial"/>
              <a:buChar char="•"/>
            </a:pPr>
            <a:r>
              <a:rPr lang="en-US" sz="2399">
                <a:solidFill>
                  <a:srgbClr val="714832"/>
                </a:solidFill>
                <a:latin typeface="Open Sauce"/>
                <a:ea typeface="Open Sauce"/>
                <a:cs typeface="Open Sauce"/>
                <a:sym typeface="Open Sauce"/>
              </a:rPr>
              <a:t>Experimental Setup / Implementation</a:t>
            </a:r>
          </a:p>
          <a:p>
            <a:pPr marL="518155" lvl="1" indent="-259078" algn="l">
              <a:lnSpc>
                <a:spcPts val="3839"/>
              </a:lnSpc>
              <a:buFont typeface="Arial"/>
              <a:buChar char="•"/>
            </a:pPr>
            <a:r>
              <a:rPr lang="en-US" sz="2399">
                <a:solidFill>
                  <a:srgbClr val="714832"/>
                </a:solidFill>
                <a:latin typeface="Open Sauce"/>
                <a:ea typeface="Open Sauce"/>
                <a:cs typeface="Open Sauce"/>
                <a:sym typeface="Open Sauce"/>
              </a:rPr>
              <a:t>Result and Analysis</a:t>
            </a:r>
          </a:p>
          <a:p>
            <a:pPr marL="518155" lvl="1" indent="-259078" algn="l">
              <a:lnSpc>
                <a:spcPts val="3839"/>
              </a:lnSpc>
              <a:buFont typeface="Arial"/>
              <a:buChar char="•"/>
            </a:pPr>
            <a:r>
              <a:rPr lang="en-US" sz="2399">
                <a:solidFill>
                  <a:srgbClr val="714832"/>
                </a:solidFill>
                <a:latin typeface="Open Sauce"/>
                <a:ea typeface="Open Sauce"/>
                <a:cs typeface="Open Sauce"/>
                <a:sym typeface="Open Sauce"/>
              </a:rPr>
              <a:t>Conclusion</a:t>
            </a:r>
          </a:p>
          <a:p>
            <a:pPr marL="518155" lvl="1" indent="-259078" algn="l">
              <a:lnSpc>
                <a:spcPts val="3839"/>
              </a:lnSpc>
              <a:buFont typeface="Arial"/>
              <a:buChar char="•"/>
            </a:pPr>
            <a:r>
              <a:rPr lang="en-US" sz="2399">
                <a:solidFill>
                  <a:srgbClr val="714832"/>
                </a:solidFill>
                <a:latin typeface="Open Sauce"/>
                <a:ea typeface="Open Sauce"/>
                <a:cs typeface="Open Sauce"/>
                <a:sym typeface="Open Sauce"/>
              </a:rPr>
              <a:t>Reference</a:t>
            </a:r>
          </a:p>
        </p:txBody>
      </p:sp>
      <p:sp>
        <p:nvSpPr>
          <p:cNvPr id="10" name="Freeform 10"/>
          <p:cNvSpPr/>
          <p:nvPr/>
        </p:nvSpPr>
        <p:spPr>
          <a:xfrm>
            <a:off x="710680" y="6836394"/>
            <a:ext cx="583130" cy="449134"/>
          </a:xfrm>
          <a:custGeom>
            <a:avLst/>
            <a:gdLst/>
            <a:ahLst/>
            <a:cxnLst/>
            <a:rect l="l" t="t" r="r" b="b"/>
            <a:pathLst>
              <a:path w="583130" h="449134">
                <a:moveTo>
                  <a:pt x="0" y="0"/>
                </a:moveTo>
                <a:lnTo>
                  <a:pt x="583130" y="0"/>
                </a:lnTo>
                <a:lnTo>
                  <a:pt x="583130" y="449134"/>
                </a:lnTo>
                <a:lnTo>
                  <a:pt x="0" y="4491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22385" y="6790213"/>
            <a:ext cx="495586" cy="509745"/>
          </a:xfrm>
          <a:custGeom>
            <a:avLst/>
            <a:gdLst/>
            <a:ahLst/>
            <a:cxnLst/>
            <a:rect l="l" t="t" r="r" b="b"/>
            <a:pathLst>
              <a:path w="495586" h="509745">
                <a:moveTo>
                  <a:pt x="0" y="0"/>
                </a:moveTo>
                <a:lnTo>
                  <a:pt x="495586" y="0"/>
                </a:lnTo>
                <a:lnTo>
                  <a:pt x="495586" y="509745"/>
                </a:lnTo>
                <a:lnTo>
                  <a:pt x="0" y="509745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847775" y="6905754"/>
            <a:ext cx="669722" cy="379774"/>
          </a:xfrm>
          <a:custGeom>
            <a:avLst/>
            <a:gdLst/>
            <a:ahLst/>
            <a:cxnLst/>
            <a:rect l="l" t="t" r="r" b="b"/>
            <a:pathLst>
              <a:path w="669722" h="379774">
                <a:moveTo>
                  <a:pt x="0" y="0"/>
                </a:moveTo>
                <a:lnTo>
                  <a:pt x="669721" y="0"/>
                </a:lnTo>
                <a:lnTo>
                  <a:pt x="669721" y="379774"/>
                </a:lnTo>
                <a:lnTo>
                  <a:pt x="0" y="37977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426" r="-2426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1961" y="6804643"/>
            <a:ext cx="519390" cy="480885"/>
          </a:xfrm>
          <a:custGeom>
            <a:avLst/>
            <a:gdLst/>
            <a:ahLst/>
            <a:cxnLst/>
            <a:rect l="l" t="t" r="r" b="b"/>
            <a:pathLst>
              <a:path w="519390" h="480885">
                <a:moveTo>
                  <a:pt x="0" y="0"/>
                </a:moveTo>
                <a:lnTo>
                  <a:pt x="519390" y="0"/>
                </a:lnTo>
                <a:lnTo>
                  <a:pt x="519390" y="480885"/>
                </a:lnTo>
                <a:lnTo>
                  <a:pt x="0" y="480885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/>
            <a:stretch>
              <a:fillRect t="-4003" b="-4003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08733" y="37871"/>
            <a:ext cx="922090" cy="823920"/>
          </a:xfrm>
          <a:custGeom>
            <a:avLst/>
            <a:gdLst/>
            <a:ahLst/>
            <a:cxnLst/>
            <a:rect l="l" t="t" r="r" b="b"/>
            <a:pathLst>
              <a:path w="922090" h="823920">
                <a:moveTo>
                  <a:pt x="0" y="0"/>
                </a:moveTo>
                <a:lnTo>
                  <a:pt x="922091" y="0"/>
                </a:lnTo>
                <a:lnTo>
                  <a:pt x="922091" y="823920"/>
                </a:lnTo>
                <a:lnTo>
                  <a:pt x="0" y="82392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3476" r="-3476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853696" y="6929520"/>
            <a:ext cx="1043514" cy="231884"/>
          </a:xfrm>
          <a:custGeom>
            <a:avLst/>
            <a:gdLst/>
            <a:ahLst/>
            <a:cxnLst/>
            <a:rect l="l" t="t" r="r" b="b"/>
            <a:pathLst>
              <a:path w="1043514" h="231884">
                <a:moveTo>
                  <a:pt x="0" y="0"/>
                </a:moveTo>
                <a:lnTo>
                  <a:pt x="1043515" y="0"/>
                </a:lnTo>
                <a:lnTo>
                  <a:pt x="1043515" y="231884"/>
                </a:lnTo>
                <a:lnTo>
                  <a:pt x="0" y="23188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955" b="-955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561641" y="27027"/>
            <a:ext cx="881669" cy="796893"/>
          </a:xfrm>
          <a:custGeom>
            <a:avLst/>
            <a:gdLst/>
            <a:ahLst/>
            <a:cxnLst/>
            <a:rect l="l" t="t" r="r" b="b"/>
            <a:pathLst>
              <a:path w="881669" h="796893">
                <a:moveTo>
                  <a:pt x="0" y="0"/>
                </a:moveTo>
                <a:lnTo>
                  <a:pt x="881668" y="0"/>
                </a:lnTo>
                <a:lnTo>
                  <a:pt x="881668" y="796893"/>
                </a:lnTo>
                <a:lnTo>
                  <a:pt x="0" y="79689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703399" y="6913231"/>
            <a:ext cx="900800" cy="332893"/>
          </a:xfrm>
          <a:custGeom>
            <a:avLst/>
            <a:gdLst/>
            <a:ahLst/>
            <a:cxnLst/>
            <a:rect l="l" t="t" r="r" b="b"/>
            <a:pathLst>
              <a:path w="900800" h="332893">
                <a:moveTo>
                  <a:pt x="0" y="0"/>
                </a:moveTo>
                <a:lnTo>
                  <a:pt x="900800" y="0"/>
                </a:lnTo>
                <a:lnTo>
                  <a:pt x="900800" y="332893"/>
                </a:lnTo>
                <a:lnTo>
                  <a:pt x="0" y="33289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6909" b="-4084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7873326" y="6913747"/>
            <a:ext cx="715773" cy="321322"/>
          </a:xfrm>
          <a:custGeom>
            <a:avLst/>
            <a:gdLst/>
            <a:ahLst/>
            <a:cxnLst/>
            <a:rect l="l" t="t" r="r" b="b"/>
            <a:pathLst>
              <a:path w="715773" h="321322">
                <a:moveTo>
                  <a:pt x="0" y="0"/>
                </a:moveTo>
                <a:lnTo>
                  <a:pt x="715773" y="0"/>
                </a:lnTo>
                <a:lnTo>
                  <a:pt x="715773" y="321322"/>
                </a:lnTo>
                <a:lnTo>
                  <a:pt x="0" y="321322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print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6994082" y="6850380"/>
            <a:ext cx="812719" cy="390164"/>
          </a:xfrm>
          <a:custGeom>
            <a:avLst/>
            <a:gdLst/>
            <a:ahLst/>
            <a:cxnLst/>
            <a:rect l="l" t="t" r="r" b="b"/>
            <a:pathLst>
              <a:path w="812719" h="390164">
                <a:moveTo>
                  <a:pt x="0" y="0"/>
                </a:moveTo>
                <a:lnTo>
                  <a:pt x="812719" y="0"/>
                </a:lnTo>
                <a:lnTo>
                  <a:pt x="812719" y="390164"/>
                </a:lnTo>
                <a:lnTo>
                  <a:pt x="0" y="390164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print"/>
            <a:stretch>
              <a:fillRect t="-2714" b="-2714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2658363" y="6923610"/>
            <a:ext cx="976259" cy="344062"/>
          </a:xfrm>
          <a:custGeom>
            <a:avLst/>
            <a:gdLst/>
            <a:ahLst/>
            <a:cxnLst/>
            <a:rect l="l" t="t" r="r" b="b"/>
            <a:pathLst>
              <a:path w="976259" h="344062">
                <a:moveTo>
                  <a:pt x="0" y="0"/>
                </a:moveTo>
                <a:lnTo>
                  <a:pt x="976259" y="0"/>
                </a:lnTo>
                <a:lnTo>
                  <a:pt x="976259" y="344062"/>
                </a:lnTo>
                <a:lnTo>
                  <a:pt x="0" y="34406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b="-8833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2418427" y="21265"/>
            <a:ext cx="811622" cy="823920"/>
          </a:xfrm>
          <a:custGeom>
            <a:avLst/>
            <a:gdLst/>
            <a:ahLst/>
            <a:cxnLst/>
            <a:rect l="l" t="t" r="r" b="b"/>
            <a:pathLst>
              <a:path w="811622" h="823920">
                <a:moveTo>
                  <a:pt x="0" y="0"/>
                </a:moveTo>
                <a:lnTo>
                  <a:pt x="811622" y="0"/>
                </a:lnTo>
                <a:lnTo>
                  <a:pt x="811622" y="823920"/>
                </a:lnTo>
                <a:lnTo>
                  <a:pt x="0" y="82392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6616551" y="27027"/>
            <a:ext cx="834019" cy="826038"/>
          </a:xfrm>
          <a:custGeom>
            <a:avLst/>
            <a:gdLst/>
            <a:ahLst/>
            <a:cxnLst/>
            <a:rect l="l" t="t" r="r" b="b"/>
            <a:pathLst>
              <a:path w="834019" h="826038">
                <a:moveTo>
                  <a:pt x="0" y="0"/>
                </a:moveTo>
                <a:lnTo>
                  <a:pt x="834019" y="0"/>
                </a:lnTo>
                <a:lnTo>
                  <a:pt x="834019" y="826037"/>
                </a:lnTo>
                <a:lnTo>
                  <a:pt x="0" y="826037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31520" y="1063721"/>
            <a:ext cx="8290560" cy="0"/>
          </a:xfrm>
          <a:prstGeom prst="line">
            <a:avLst/>
          </a:prstGeom>
          <a:ln w="19050" cap="flat">
            <a:solidFill>
              <a:srgbClr val="71483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731520" y="1430508"/>
            <a:ext cx="2978370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9"/>
              </a:lnSpc>
            </a:pPr>
            <a:r>
              <a:rPr lang="en-US" sz="3699" b="1" spc="-73">
                <a:solidFill>
                  <a:srgbClr val="714832"/>
                </a:solidFill>
                <a:latin typeface="Literata Bold"/>
                <a:ea typeface="Literata Bold"/>
                <a:cs typeface="Literata Bold"/>
                <a:sym typeface="Literata Bold"/>
              </a:rPr>
              <a:t>Introduction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67066" y="2188235"/>
            <a:ext cx="8388821" cy="4375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797" lvl="1" indent="-215899" algn="l">
              <a:lnSpc>
                <a:spcPts val="3199"/>
              </a:lnSpc>
              <a:buFont typeface="Arial"/>
              <a:buChar char="•"/>
            </a:pPr>
            <a:r>
              <a:rPr lang="en-US" sz="1999" b="1">
                <a:solidFill>
                  <a:srgbClr val="7148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Area of Research</a:t>
            </a:r>
            <a:r>
              <a:rPr lang="en-US" sz="1999">
                <a:solidFill>
                  <a:srgbClr val="714832"/>
                </a:solidFill>
                <a:latin typeface="Open Sauce"/>
                <a:ea typeface="Open Sauce"/>
                <a:cs typeface="Open Sauce"/>
                <a:sym typeface="Open Sauce"/>
              </a:rPr>
              <a:t> –</a:t>
            </a:r>
          </a:p>
          <a:p>
            <a:pPr marL="431797" lvl="1" indent="-215899" algn="l">
              <a:lnSpc>
                <a:spcPts val="3199"/>
              </a:lnSpc>
              <a:buFont typeface="Arial"/>
              <a:buChar char="•"/>
            </a:pPr>
            <a:r>
              <a:rPr lang="en-US" sz="1999" b="1">
                <a:solidFill>
                  <a:srgbClr val="7148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Technique Used –</a:t>
            </a:r>
          </a:p>
          <a:p>
            <a:pPr marL="431797" lvl="1" indent="-215899" algn="l">
              <a:lnSpc>
                <a:spcPts val="3199"/>
              </a:lnSpc>
              <a:buFont typeface="Arial"/>
              <a:buChar char="•"/>
            </a:pPr>
            <a:r>
              <a:rPr lang="en-US" sz="1999" b="1">
                <a:solidFill>
                  <a:srgbClr val="7148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We have proposed -</a:t>
            </a:r>
          </a:p>
          <a:p>
            <a:pPr marL="431797" lvl="1" indent="-215899" algn="l">
              <a:lnSpc>
                <a:spcPts val="3199"/>
              </a:lnSpc>
              <a:buFont typeface="Arial"/>
              <a:buChar char="•"/>
            </a:pPr>
            <a:r>
              <a:rPr lang="en-US" sz="1999">
                <a:solidFill>
                  <a:srgbClr val="714832"/>
                </a:solidFill>
                <a:latin typeface="Open Sauce"/>
                <a:ea typeface="Open Sauce"/>
                <a:cs typeface="Open Sauce"/>
                <a:sym typeface="Open Sauce"/>
              </a:rPr>
              <a:t>Idea 1 (Here you write your list of ideas proposed in this work)</a:t>
            </a:r>
          </a:p>
          <a:p>
            <a:pPr marL="431797" lvl="1" indent="-215899" algn="l">
              <a:lnSpc>
                <a:spcPts val="3199"/>
              </a:lnSpc>
              <a:buFont typeface="Arial"/>
              <a:buChar char="•"/>
            </a:pPr>
            <a:r>
              <a:rPr lang="en-US" sz="1999">
                <a:solidFill>
                  <a:srgbClr val="714832"/>
                </a:solidFill>
                <a:latin typeface="Open Sauce"/>
                <a:ea typeface="Open Sauce"/>
                <a:cs typeface="Open Sauce"/>
                <a:sym typeface="Open Sauce"/>
              </a:rPr>
              <a:t>Idea 2</a:t>
            </a:r>
          </a:p>
          <a:p>
            <a:pPr marL="431797" lvl="1" indent="-215899" algn="l">
              <a:lnSpc>
                <a:spcPts val="3199"/>
              </a:lnSpc>
              <a:buFont typeface="Arial"/>
              <a:buChar char="•"/>
            </a:pPr>
            <a:r>
              <a:rPr lang="en-US" sz="1999" b="1">
                <a:solidFill>
                  <a:srgbClr val="7148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Highlight of the work -</a:t>
            </a:r>
          </a:p>
          <a:p>
            <a:pPr marL="431797" lvl="1" indent="-215899" algn="l">
              <a:lnSpc>
                <a:spcPts val="3199"/>
              </a:lnSpc>
              <a:buFont typeface="Arial"/>
              <a:buChar char="•"/>
            </a:pPr>
            <a:r>
              <a:rPr lang="en-US" sz="1999">
                <a:solidFill>
                  <a:srgbClr val="714832"/>
                </a:solidFill>
                <a:latin typeface="Open Sauce"/>
                <a:ea typeface="Open Sauce"/>
                <a:cs typeface="Open Sauce"/>
                <a:sym typeface="Open Sauce"/>
              </a:rPr>
              <a:t>……(Section)</a:t>
            </a:r>
          </a:p>
          <a:p>
            <a:pPr marL="863595" lvl="2" indent="-287865" algn="l">
              <a:lnSpc>
                <a:spcPts val="3199"/>
              </a:lnSpc>
              <a:buFont typeface="Arial"/>
              <a:buChar char="⚬"/>
            </a:pPr>
            <a:r>
              <a:rPr lang="en-US" sz="1999">
                <a:solidFill>
                  <a:srgbClr val="714832"/>
                </a:solidFill>
                <a:latin typeface="Open Sauce"/>
                <a:ea typeface="Open Sauce"/>
                <a:cs typeface="Open Sauce"/>
                <a:sym typeface="Open Sauce"/>
              </a:rPr>
              <a:t> ....... (Sub section)</a:t>
            </a:r>
          </a:p>
          <a:p>
            <a:pPr marL="431797" lvl="1" indent="-215899" algn="l">
              <a:lnSpc>
                <a:spcPts val="3199"/>
              </a:lnSpc>
              <a:buFont typeface="Arial"/>
              <a:buChar char="•"/>
            </a:pPr>
            <a:r>
              <a:rPr lang="en-US" sz="1999">
                <a:solidFill>
                  <a:srgbClr val="714832"/>
                </a:solidFill>
                <a:latin typeface="Open Sauce"/>
                <a:ea typeface="Open Sauce"/>
                <a:cs typeface="Open Sauce"/>
                <a:sym typeface="Open Sauce"/>
              </a:rPr>
              <a:t>....(Section)</a:t>
            </a:r>
          </a:p>
          <a:p>
            <a:pPr marL="863595" lvl="2" indent="-287865" algn="l">
              <a:lnSpc>
                <a:spcPts val="3199"/>
              </a:lnSpc>
              <a:buFont typeface="Arial"/>
              <a:buChar char="⚬"/>
            </a:pPr>
            <a:r>
              <a:rPr lang="en-US" sz="1999">
                <a:solidFill>
                  <a:srgbClr val="714832"/>
                </a:solidFill>
                <a:latin typeface="Open Sauce"/>
                <a:ea typeface="Open Sauce"/>
                <a:cs typeface="Open Sauce"/>
                <a:sym typeface="Open Sauce"/>
              </a:rPr>
              <a:t>....... (Sub section)</a:t>
            </a:r>
          </a:p>
          <a:p>
            <a:pPr algn="l">
              <a:lnSpc>
                <a:spcPts val="3199"/>
              </a:lnSpc>
            </a:pPr>
            <a:endParaRPr/>
          </a:p>
        </p:txBody>
      </p:sp>
      <p:sp>
        <p:nvSpPr>
          <p:cNvPr id="5" name="Freeform 5"/>
          <p:cNvSpPr/>
          <p:nvPr/>
        </p:nvSpPr>
        <p:spPr>
          <a:xfrm>
            <a:off x="123386" y="74652"/>
            <a:ext cx="1254369" cy="845608"/>
          </a:xfrm>
          <a:custGeom>
            <a:avLst/>
            <a:gdLst/>
            <a:ahLst/>
            <a:cxnLst/>
            <a:rect l="l" t="t" r="r" b="b"/>
            <a:pathLst>
              <a:path w="1254369" h="845608">
                <a:moveTo>
                  <a:pt x="0" y="0"/>
                </a:moveTo>
                <a:lnTo>
                  <a:pt x="1254368" y="0"/>
                </a:lnTo>
                <a:lnTo>
                  <a:pt x="1254368" y="845608"/>
                </a:lnTo>
                <a:lnTo>
                  <a:pt x="0" y="845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97" r="-522" b="-179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462359" y="47625"/>
            <a:ext cx="1227414" cy="853064"/>
          </a:xfrm>
          <a:custGeom>
            <a:avLst/>
            <a:gdLst/>
            <a:ahLst/>
            <a:cxnLst/>
            <a:rect l="l" t="t" r="r" b="b"/>
            <a:pathLst>
              <a:path w="1227414" h="853064">
                <a:moveTo>
                  <a:pt x="0" y="0"/>
                </a:moveTo>
                <a:lnTo>
                  <a:pt x="1227415" y="0"/>
                </a:lnTo>
                <a:lnTo>
                  <a:pt x="1227415" y="853064"/>
                </a:lnTo>
                <a:lnTo>
                  <a:pt x="0" y="8530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44" r="-482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807151" y="47202"/>
            <a:ext cx="2065595" cy="845608"/>
          </a:xfrm>
          <a:custGeom>
            <a:avLst/>
            <a:gdLst/>
            <a:ahLst/>
            <a:cxnLst/>
            <a:rect l="l" t="t" r="r" b="b"/>
            <a:pathLst>
              <a:path w="2065595" h="845608">
                <a:moveTo>
                  <a:pt x="0" y="0"/>
                </a:moveTo>
                <a:lnTo>
                  <a:pt x="2065595" y="0"/>
                </a:lnTo>
                <a:lnTo>
                  <a:pt x="2065595" y="845608"/>
                </a:lnTo>
                <a:lnTo>
                  <a:pt x="0" y="8456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566" t="-982" r="-7786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27783" y="85496"/>
            <a:ext cx="922090" cy="823920"/>
          </a:xfrm>
          <a:custGeom>
            <a:avLst/>
            <a:gdLst/>
            <a:ahLst/>
            <a:cxnLst/>
            <a:rect l="l" t="t" r="r" b="b"/>
            <a:pathLst>
              <a:path w="922090" h="823920">
                <a:moveTo>
                  <a:pt x="0" y="0"/>
                </a:moveTo>
                <a:lnTo>
                  <a:pt x="922091" y="0"/>
                </a:lnTo>
                <a:lnTo>
                  <a:pt x="922091" y="823920"/>
                </a:lnTo>
                <a:lnTo>
                  <a:pt x="0" y="8239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476" r="-3476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580691" y="74652"/>
            <a:ext cx="881669" cy="796893"/>
          </a:xfrm>
          <a:custGeom>
            <a:avLst/>
            <a:gdLst/>
            <a:ahLst/>
            <a:cxnLst/>
            <a:rect l="l" t="t" r="r" b="b"/>
            <a:pathLst>
              <a:path w="881669" h="796893">
                <a:moveTo>
                  <a:pt x="0" y="0"/>
                </a:moveTo>
                <a:lnTo>
                  <a:pt x="881668" y="0"/>
                </a:lnTo>
                <a:lnTo>
                  <a:pt x="881668" y="796893"/>
                </a:lnTo>
                <a:lnTo>
                  <a:pt x="0" y="7968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437477" y="68890"/>
            <a:ext cx="811622" cy="823920"/>
          </a:xfrm>
          <a:custGeom>
            <a:avLst/>
            <a:gdLst/>
            <a:ahLst/>
            <a:cxnLst/>
            <a:rect l="l" t="t" r="r" b="b"/>
            <a:pathLst>
              <a:path w="811622" h="823920">
                <a:moveTo>
                  <a:pt x="0" y="0"/>
                </a:moveTo>
                <a:lnTo>
                  <a:pt x="811622" y="0"/>
                </a:lnTo>
                <a:lnTo>
                  <a:pt x="811622" y="823920"/>
                </a:lnTo>
                <a:lnTo>
                  <a:pt x="0" y="8239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635601" y="74652"/>
            <a:ext cx="834019" cy="826038"/>
          </a:xfrm>
          <a:custGeom>
            <a:avLst/>
            <a:gdLst/>
            <a:ahLst/>
            <a:cxnLst/>
            <a:rect l="l" t="t" r="r" b="b"/>
            <a:pathLst>
              <a:path w="834019" h="826038">
                <a:moveTo>
                  <a:pt x="0" y="0"/>
                </a:moveTo>
                <a:lnTo>
                  <a:pt x="834019" y="0"/>
                </a:lnTo>
                <a:lnTo>
                  <a:pt x="834019" y="826037"/>
                </a:lnTo>
                <a:lnTo>
                  <a:pt x="0" y="82603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79972" y="6469380"/>
            <a:ext cx="6453822" cy="262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400">
                <a:solidFill>
                  <a:srgbClr val="BF1E2E"/>
                </a:solidFill>
                <a:latin typeface="Open Sauce"/>
                <a:ea typeface="Open Sauce"/>
                <a:cs typeface="Open Sauce"/>
                <a:sym typeface="Open Sauce"/>
              </a:rPr>
              <a:t>International Conference on Web 6.0 and Industry 6.0 (WIN 6.0 2026)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507877" y="6469380"/>
            <a:ext cx="1180043" cy="262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400">
                <a:solidFill>
                  <a:srgbClr val="BF1E2E"/>
                </a:solidFill>
                <a:latin typeface="Open Sauce"/>
                <a:ea typeface="Open Sauce"/>
                <a:cs typeface="Open Sauce"/>
                <a:sym typeface="Open Sauce"/>
              </a:rPr>
              <a:t>2026, July 1</a:t>
            </a:r>
          </a:p>
        </p:txBody>
      </p:sp>
      <p:sp>
        <p:nvSpPr>
          <p:cNvPr id="14" name="Freeform 14"/>
          <p:cNvSpPr/>
          <p:nvPr/>
        </p:nvSpPr>
        <p:spPr>
          <a:xfrm>
            <a:off x="710680" y="6836394"/>
            <a:ext cx="583130" cy="449134"/>
          </a:xfrm>
          <a:custGeom>
            <a:avLst/>
            <a:gdLst/>
            <a:ahLst/>
            <a:cxnLst/>
            <a:rect l="l" t="t" r="r" b="b"/>
            <a:pathLst>
              <a:path w="583130" h="449134">
                <a:moveTo>
                  <a:pt x="0" y="0"/>
                </a:moveTo>
                <a:lnTo>
                  <a:pt x="583130" y="0"/>
                </a:lnTo>
                <a:lnTo>
                  <a:pt x="583130" y="449134"/>
                </a:lnTo>
                <a:lnTo>
                  <a:pt x="0" y="44913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22385" y="6790213"/>
            <a:ext cx="495586" cy="509745"/>
          </a:xfrm>
          <a:custGeom>
            <a:avLst/>
            <a:gdLst/>
            <a:ahLst/>
            <a:cxnLst/>
            <a:rect l="l" t="t" r="r" b="b"/>
            <a:pathLst>
              <a:path w="495586" h="509745">
                <a:moveTo>
                  <a:pt x="0" y="0"/>
                </a:moveTo>
                <a:lnTo>
                  <a:pt x="495586" y="0"/>
                </a:lnTo>
                <a:lnTo>
                  <a:pt x="495586" y="509745"/>
                </a:lnTo>
                <a:lnTo>
                  <a:pt x="0" y="509745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847775" y="6905754"/>
            <a:ext cx="669722" cy="379774"/>
          </a:xfrm>
          <a:custGeom>
            <a:avLst/>
            <a:gdLst/>
            <a:ahLst/>
            <a:cxnLst/>
            <a:rect l="l" t="t" r="r" b="b"/>
            <a:pathLst>
              <a:path w="669722" h="379774">
                <a:moveTo>
                  <a:pt x="0" y="0"/>
                </a:moveTo>
                <a:lnTo>
                  <a:pt x="669721" y="0"/>
                </a:lnTo>
                <a:lnTo>
                  <a:pt x="669721" y="379774"/>
                </a:lnTo>
                <a:lnTo>
                  <a:pt x="0" y="37977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2426" r="-2426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51961" y="6804643"/>
            <a:ext cx="519390" cy="480885"/>
          </a:xfrm>
          <a:custGeom>
            <a:avLst/>
            <a:gdLst/>
            <a:ahLst/>
            <a:cxnLst/>
            <a:rect l="l" t="t" r="r" b="b"/>
            <a:pathLst>
              <a:path w="519390" h="480885">
                <a:moveTo>
                  <a:pt x="0" y="0"/>
                </a:moveTo>
                <a:lnTo>
                  <a:pt x="519390" y="0"/>
                </a:lnTo>
                <a:lnTo>
                  <a:pt x="519390" y="480885"/>
                </a:lnTo>
                <a:lnTo>
                  <a:pt x="0" y="480885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/>
            <a:stretch>
              <a:fillRect t="-4003" b="-4003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5853696" y="6929520"/>
            <a:ext cx="1043514" cy="231884"/>
          </a:xfrm>
          <a:custGeom>
            <a:avLst/>
            <a:gdLst/>
            <a:ahLst/>
            <a:cxnLst/>
            <a:rect l="l" t="t" r="r" b="b"/>
            <a:pathLst>
              <a:path w="1043514" h="231884">
                <a:moveTo>
                  <a:pt x="0" y="0"/>
                </a:moveTo>
                <a:lnTo>
                  <a:pt x="1043515" y="0"/>
                </a:lnTo>
                <a:lnTo>
                  <a:pt x="1043515" y="231884"/>
                </a:lnTo>
                <a:lnTo>
                  <a:pt x="0" y="23188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955" b="-955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8703399" y="6913231"/>
            <a:ext cx="900800" cy="332893"/>
          </a:xfrm>
          <a:custGeom>
            <a:avLst/>
            <a:gdLst/>
            <a:ahLst/>
            <a:cxnLst/>
            <a:rect l="l" t="t" r="r" b="b"/>
            <a:pathLst>
              <a:path w="900800" h="332893">
                <a:moveTo>
                  <a:pt x="0" y="0"/>
                </a:moveTo>
                <a:lnTo>
                  <a:pt x="900800" y="0"/>
                </a:lnTo>
                <a:lnTo>
                  <a:pt x="900800" y="332893"/>
                </a:lnTo>
                <a:lnTo>
                  <a:pt x="0" y="33289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6909" b="-4084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7873326" y="6913747"/>
            <a:ext cx="715773" cy="321322"/>
          </a:xfrm>
          <a:custGeom>
            <a:avLst/>
            <a:gdLst/>
            <a:ahLst/>
            <a:cxnLst/>
            <a:rect l="l" t="t" r="r" b="b"/>
            <a:pathLst>
              <a:path w="715773" h="321322">
                <a:moveTo>
                  <a:pt x="0" y="0"/>
                </a:moveTo>
                <a:lnTo>
                  <a:pt x="715773" y="0"/>
                </a:lnTo>
                <a:lnTo>
                  <a:pt x="715773" y="321322"/>
                </a:lnTo>
                <a:lnTo>
                  <a:pt x="0" y="321322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print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6994082" y="6850380"/>
            <a:ext cx="812719" cy="390164"/>
          </a:xfrm>
          <a:custGeom>
            <a:avLst/>
            <a:gdLst/>
            <a:ahLst/>
            <a:cxnLst/>
            <a:rect l="l" t="t" r="r" b="b"/>
            <a:pathLst>
              <a:path w="812719" h="390164">
                <a:moveTo>
                  <a:pt x="0" y="0"/>
                </a:moveTo>
                <a:lnTo>
                  <a:pt x="812719" y="0"/>
                </a:lnTo>
                <a:lnTo>
                  <a:pt x="812719" y="390164"/>
                </a:lnTo>
                <a:lnTo>
                  <a:pt x="0" y="390164"/>
                </a:lnTo>
                <a:lnTo>
                  <a:pt x="0" y="0"/>
                </a:lnTo>
                <a:close/>
              </a:path>
            </a:pathLst>
          </a:custGeom>
          <a:blipFill>
            <a:blip r:embed="rId16" cstate="print"/>
            <a:stretch>
              <a:fillRect t="-2714" b="-2714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2658363" y="6923610"/>
            <a:ext cx="976259" cy="344062"/>
          </a:xfrm>
          <a:custGeom>
            <a:avLst/>
            <a:gdLst/>
            <a:ahLst/>
            <a:cxnLst/>
            <a:rect l="l" t="t" r="r" b="b"/>
            <a:pathLst>
              <a:path w="976259" h="344062">
                <a:moveTo>
                  <a:pt x="0" y="0"/>
                </a:moveTo>
                <a:lnTo>
                  <a:pt x="976259" y="0"/>
                </a:lnTo>
                <a:lnTo>
                  <a:pt x="976259" y="344062"/>
                </a:lnTo>
                <a:lnTo>
                  <a:pt x="0" y="34406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b="-8833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31520" y="1063721"/>
            <a:ext cx="8290560" cy="0"/>
          </a:xfrm>
          <a:prstGeom prst="line">
            <a:avLst/>
          </a:prstGeom>
          <a:ln w="19050" cap="flat">
            <a:solidFill>
              <a:srgbClr val="71483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731520" y="1430508"/>
            <a:ext cx="4371243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9"/>
              </a:lnSpc>
            </a:pPr>
            <a:r>
              <a:rPr lang="en-US" sz="3699" b="1" spc="-73">
                <a:solidFill>
                  <a:srgbClr val="714832"/>
                </a:solidFill>
                <a:latin typeface="Literata Bold"/>
                <a:ea typeface="Literata Bold"/>
                <a:cs typeface="Literata Bold"/>
                <a:sym typeface="Literata Bold"/>
              </a:rPr>
              <a:t>Literature Review</a:t>
            </a:r>
          </a:p>
          <a:p>
            <a:pPr algn="l">
              <a:lnSpc>
                <a:spcPts val="4439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731520" y="2278233"/>
            <a:ext cx="5247500" cy="1574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797" lvl="1" indent="-215899" algn="l">
              <a:lnSpc>
                <a:spcPts val="3199"/>
              </a:lnSpc>
              <a:buFont typeface="Arial"/>
              <a:buChar char="•"/>
            </a:pPr>
            <a:r>
              <a:rPr lang="en-US" sz="1999">
                <a:solidFill>
                  <a:srgbClr val="714832"/>
                </a:solidFill>
                <a:latin typeface="Open Sauce"/>
                <a:ea typeface="Open Sauce"/>
                <a:cs typeface="Open Sauce"/>
                <a:sym typeface="Open Sauce"/>
              </a:rPr>
              <a:t>…… Previous related works</a:t>
            </a:r>
          </a:p>
          <a:p>
            <a:pPr algn="l">
              <a:lnSpc>
                <a:spcPts val="3199"/>
              </a:lnSpc>
            </a:pPr>
            <a:endParaRPr/>
          </a:p>
          <a:p>
            <a:pPr marL="431797" lvl="1" indent="-215899" algn="l">
              <a:lnSpc>
                <a:spcPts val="3199"/>
              </a:lnSpc>
              <a:buFont typeface="Arial"/>
              <a:buChar char="•"/>
            </a:pPr>
            <a:r>
              <a:rPr lang="en-US" sz="1999">
                <a:solidFill>
                  <a:srgbClr val="714832"/>
                </a:solidFill>
                <a:latin typeface="Open Sauce"/>
                <a:ea typeface="Open Sauce"/>
                <a:cs typeface="Open Sauce"/>
                <a:sym typeface="Open Sauce"/>
              </a:rPr>
              <a:t>….. Research Gaps</a:t>
            </a:r>
          </a:p>
          <a:p>
            <a:pPr algn="l">
              <a:lnSpc>
                <a:spcPts val="3199"/>
              </a:lnSpc>
            </a:pPr>
            <a:endParaRPr/>
          </a:p>
        </p:txBody>
      </p:sp>
      <p:sp>
        <p:nvSpPr>
          <p:cNvPr id="5" name="Freeform 5"/>
          <p:cNvSpPr/>
          <p:nvPr/>
        </p:nvSpPr>
        <p:spPr>
          <a:xfrm>
            <a:off x="104336" y="74652"/>
            <a:ext cx="1254369" cy="845608"/>
          </a:xfrm>
          <a:custGeom>
            <a:avLst/>
            <a:gdLst/>
            <a:ahLst/>
            <a:cxnLst/>
            <a:rect l="l" t="t" r="r" b="b"/>
            <a:pathLst>
              <a:path w="1254369" h="845608">
                <a:moveTo>
                  <a:pt x="0" y="0"/>
                </a:moveTo>
                <a:lnTo>
                  <a:pt x="1254368" y="0"/>
                </a:lnTo>
                <a:lnTo>
                  <a:pt x="1254368" y="845608"/>
                </a:lnTo>
                <a:lnTo>
                  <a:pt x="0" y="845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97" r="-522" b="-179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443309" y="47625"/>
            <a:ext cx="1227414" cy="853064"/>
          </a:xfrm>
          <a:custGeom>
            <a:avLst/>
            <a:gdLst/>
            <a:ahLst/>
            <a:cxnLst/>
            <a:rect l="l" t="t" r="r" b="b"/>
            <a:pathLst>
              <a:path w="1227414" h="853064">
                <a:moveTo>
                  <a:pt x="0" y="0"/>
                </a:moveTo>
                <a:lnTo>
                  <a:pt x="1227415" y="0"/>
                </a:lnTo>
                <a:lnTo>
                  <a:pt x="1227415" y="853064"/>
                </a:lnTo>
                <a:lnTo>
                  <a:pt x="0" y="8530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44" r="-482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788101" y="47202"/>
            <a:ext cx="2065595" cy="845608"/>
          </a:xfrm>
          <a:custGeom>
            <a:avLst/>
            <a:gdLst/>
            <a:ahLst/>
            <a:cxnLst/>
            <a:rect l="l" t="t" r="r" b="b"/>
            <a:pathLst>
              <a:path w="2065595" h="845608">
                <a:moveTo>
                  <a:pt x="0" y="0"/>
                </a:moveTo>
                <a:lnTo>
                  <a:pt x="2065595" y="0"/>
                </a:lnTo>
                <a:lnTo>
                  <a:pt x="2065595" y="845608"/>
                </a:lnTo>
                <a:lnTo>
                  <a:pt x="0" y="8456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566" t="-982" r="-7786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08733" y="85496"/>
            <a:ext cx="922090" cy="823920"/>
          </a:xfrm>
          <a:custGeom>
            <a:avLst/>
            <a:gdLst/>
            <a:ahLst/>
            <a:cxnLst/>
            <a:rect l="l" t="t" r="r" b="b"/>
            <a:pathLst>
              <a:path w="922090" h="823920">
                <a:moveTo>
                  <a:pt x="0" y="0"/>
                </a:moveTo>
                <a:lnTo>
                  <a:pt x="922091" y="0"/>
                </a:lnTo>
                <a:lnTo>
                  <a:pt x="922091" y="823920"/>
                </a:lnTo>
                <a:lnTo>
                  <a:pt x="0" y="8239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476" r="-3476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561641" y="74652"/>
            <a:ext cx="881669" cy="796893"/>
          </a:xfrm>
          <a:custGeom>
            <a:avLst/>
            <a:gdLst/>
            <a:ahLst/>
            <a:cxnLst/>
            <a:rect l="l" t="t" r="r" b="b"/>
            <a:pathLst>
              <a:path w="881669" h="796893">
                <a:moveTo>
                  <a:pt x="0" y="0"/>
                </a:moveTo>
                <a:lnTo>
                  <a:pt x="881668" y="0"/>
                </a:lnTo>
                <a:lnTo>
                  <a:pt x="881668" y="796893"/>
                </a:lnTo>
                <a:lnTo>
                  <a:pt x="0" y="7968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418427" y="68890"/>
            <a:ext cx="811622" cy="823920"/>
          </a:xfrm>
          <a:custGeom>
            <a:avLst/>
            <a:gdLst/>
            <a:ahLst/>
            <a:cxnLst/>
            <a:rect l="l" t="t" r="r" b="b"/>
            <a:pathLst>
              <a:path w="811622" h="823920">
                <a:moveTo>
                  <a:pt x="0" y="0"/>
                </a:moveTo>
                <a:lnTo>
                  <a:pt x="811622" y="0"/>
                </a:lnTo>
                <a:lnTo>
                  <a:pt x="811622" y="823920"/>
                </a:lnTo>
                <a:lnTo>
                  <a:pt x="0" y="8239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616551" y="74652"/>
            <a:ext cx="834019" cy="826038"/>
          </a:xfrm>
          <a:custGeom>
            <a:avLst/>
            <a:gdLst/>
            <a:ahLst/>
            <a:cxnLst/>
            <a:rect l="l" t="t" r="r" b="b"/>
            <a:pathLst>
              <a:path w="834019" h="826038">
                <a:moveTo>
                  <a:pt x="0" y="0"/>
                </a:moveTo>
                <a:lnTo>
                  <a:pt x="834019" y="0"/>
                </a:lnTo>
                <a:lnTo>
                  <a:pt x="834019" y="826037"/>
                </a:lnTo>
                <a:lnTo>
                  <a:pt x="0" y="82603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79972" y="6469380"/>
            <a:ext cx="6453822" cy="262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400">
                <a:solidFill>
                  <a:srgbClr val="BF1E2E"/>
                </a:solidFill>
                <a:latin typeface="Open Sauce"/>
                <a:ea typeface="Open Sauce"/>
                <a:cs typeface="Open Sauce"/>
                <a:sym typeface="Open Sauce"/>
              </a:rPr>
              <a:t>International Conference on Web 6.0 and Industry 6.0 (WIN 6.0 2026)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507877" y="6469380"/>
            <a:ext cx="1180043" cy="262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400">
                <a:solidFill>
                  <a:srgbClr val="BF1E2E"/>
                </a:solidFill>
                <a:latin typeface="Open Sauce"/>
                <a:ea typeface="Open Sauce"/>
                <a:cs typeface="Open Sauce"/>
                <a:sym typeface="Open Sauce"/>
              </a:rPr>
              <a:t>2026, July 1</a:t>
            </a:r>
          </a:p>
        </p:txBody>
      </p:sp>
      <p:sp>
        <p:nvSpPr>
          <p:cNvPr id="14" name="Freeform 14"/>
          <p:cNvSpPr/>
          <p:nvPr/>
        </p:nvSpPr>
        <p:spPr>
          <a:xfrm>
            <a:off x="710680" y="6836394"/>
            <a:ext cx="583130" cy="449134"/>
          </a:xfrm>
          <a:custGeom>
            <a:avLst/>
            <a:gdLst/>
            <a:ahLst/>
            <a:cxnLst/>
            <a:rect l="l" t="t" r="r" b="b"/>
            <a:pathLst>
              <a:path w="583130" h="449134">
                <a:moveTo>
                  <a:pt x="0" y="0"/>
                </a:moveTo>
                <a:lnTo>
                  <a:pt x="583130" y="0"/>
                </a:lnTo>
                <a:lnTo>
                  <a:pt x="583130" y="449134"/>
                </a:lnTo>
                <a:lnTo>
                  <a:pt x="0" y="44913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22385" y="6790213"/>
            <a:ext cx="495586" cy="509745"/>
          </a:xfrm>
          <a:custGeom>
            <a:avLst/>
            <a:gdLst/>
            <a:ahLst/>
            <a:cxnLst/>
            <a:rect l="l" t="t" r="r" b="b"/>
            <a:pathLst>
              <a:path w="495586" h="509745">
                <a:moveTo>
                  <a:pt x="0" y="0"/>
                </a:moveTo>
                <a:lnTo>
                  <a:pt x="495586" y="0"/>
                </a:lnTo>
                <a:lnTo>
                  <a:pt x="495586" y="509745"/>
                </a:lnTo>
                <a:lnTo>
                  <a:pt x="0" y="509745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847775" y="6905754"/>
            <a:ext cx="669722" cy="379774"/>
          </a:xfrm>
          <a:custGeom>
            <a:avLst/>
            <a:gdLst/>
            <a:ahLst/>
            <a:cxnLst/>
            <a:rect l="l" t="t" r="r" b="b"/>
            <a:pathLst>
              <a:path w="669722" h="379774">
                <a:moveTo>
                  <a:pt x="0" y="0"/>
                </a:moveTo>
                <a:lnTo>
                  <a:pt x="669721" y="0"/>
                </a:lnTo>
                <a:lnTo>
                  <a:pt x="669721" y="379774"/>
                </a:lnTo>
                <a:lnTo>
                  <a:pt x="0" y="37977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2426" r="-2426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51961" y="6804643"/>
            <a:ext cx="519390" cy="480885"/>
          </a:xfrm>
          <a:custGeom>
            <a:avLst/>
            <a:gdLst/>
            <a:ahLst/>
            <a:cxnLst/>
            <a:rect l="l" t="t" r="r" b="b"/>
            <a:pathLst>
              <a:path w="519390" h="480885">
                <a:moveTo>
                  <a:pt x="0" y="0"/>
                </a:moveTo>
                <a:lnTo>
                  <a:pt x="519390" y="0"/>
                </a:lnTo>
                <a:lnTo>
                  <a:pt x="519390" y="480885"/>
                </a:lnTo>
                <a:lnTo>
                  <a:pt x="0" y="480885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/>
            <a:stretch>
              <a:fillRect t="-4003" b="-4003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5853696" y="6929520"/>
            <a:ext cx="1043514" cy="231884"/>
          </a:xfrm>
          <a:custGeom>
            <a:avLst/>
            <a:gdLst/>
            <a:ahLst/>
            <a:cxnLst/>
            <a:rect l="l" t="t" r="r" b="b"/>
            <a:pathLst>
              <a:path w="1043514" h="231884">
                <a:moveTo>
                  <a:pt x="0" y="0"/>
                </a:moveTo>
                <a:lnTo>
                  <a:pt x="1043515" y="0"/>
                </a:lnTo>
                <a:lnTo>
                  <a:pt x="1043515" y="231884"/>
                </a:lnTo>
                <a:lnTo>
                  <a:pt x="0" y="23188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955" b="-955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8703399" y="6913231"/>
            <a:ext cx="900800" cy="332893"/>
          </a:xfrm>
          <a:custGeom>
            <a:avLst/>
            <a:gdLst/>
            <a:ahLst/>
            <a:cxnLst/>
            <a:rect l="l" t="t" r="r" b="b"/>
            <a:pathLst>
              <a:path w="900800" h="332893">
                <a:moveTo>
                  <a:pt x="0" y="0"/>
                </a:moveTo>
                <a:lnTo>
                  <a:pt x="900800" y="0"/>
                </a:lnTo>
                <a:lnTo>
                  <a:pt x="900800" y="332893"/>
                </a:lnTo>
                <a:lnTo>
                  <a:pt x="0" y="33289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6909" b="-4084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7873326" y="6913747"/>
            <a:ext cx="715773" cy="321322"/>
          </a:xfrm>
          <a:custGeom>
            <a:avLst/>
            <a:gdLst/>
            <a:ahLst/>
            <a:cxnLst/>
            <a:rect l="l" t="t" r="r" b="b"/>
            <a:pathLst>
              <a:path w="715773" h="321322">
                <a:moveTo>
                  <a:pt x="0" y="0"/>
                </a:moveTo>
                <a:lnTo>
                  <a:pt x="715773" y="0"/>
                </a:lnTo>
                <a:lnTo>
                  <a:pt x="715773" y="321322"/>
                </a:lnTo>
                <a:lnTo>
                  <a:pt x="0" y="321322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print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6994082" y="6850380"/>
            <a:ext cx="812719" cy="390164"/>
          </a:xfrm>
          <a:custGeom>
            <a:avLst/>
            <a:gdLst/>
            <a:ahLst/>
            <a:cxnLst/>
            <a:rect l="l" t="t" r="r" b="b"/>
            <a:pathLst>
              <a:path w="812719" h="390164">
                <a:moveTo>
                  <a:pt x="0" y="0"/>
                </a:moveTo>
                <a:lnTo>
                  <a:pt x="812719" y="0"/>
                </a:lnTo>
                <a:lnTo>
                  <a:pt x="812719" y="390164"/>
                </a:lnTo>
                <a:lnTo>
                  <a:pt x="0" y="390164"/>
                </a:lnTo>
                <a:lnTo>
                  <a:pt x="0" y="0"/>
                </a:lnTo>
                <a:close/>
              </a:path>
            </a:pathLst>
          </a:custGeom>
          <a:blipFill>
            <a:blip r:embed="rId16" cstate="print"/>
            <a:stretch>
              <a:fillRect t="-2714" b="-2714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2658363" y="6923610"/>
            <a:ext cx="976259" cy="344062"/>
          </a:xfrm>
          <a:custGeom>
            <a:avLst/>
            <a:gdLst/>
            <a:ahLst/>
            <a:cxnLst/>
            <a:rect l="l" t="t" r="r" b="b"/>
            <a:pathLst>
              <a:path w="976259" h="344062">
                <a:moveTo>
                  <a:pt x="0" y="0"/>
                </a:moveTo>
                <a:lnTo>
                  <a:pt x="976259" y="0"/>
                </a:lnTo>
                <a:lnTo>
                  <a:pt x="976259" y="344062"/>
                </a:lnTo>
                <a:lnTo>
                  <a:pt x="0" y="34406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b="-8833"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31520" y="1063721"/>
            <a:ext cx="8290560" cy="0"/>
          </a:xfrm>
          <a:prstGeom prst="line">
            <a:avLst/>
          </a:prstGeom>
          <a:ln w="19050" cap="flat">
            <a:solidFill>
              <a:srgbClr val="71483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6086615" y="2218598"/>
            <a:ext cx="2935465" cy="3514090"/>
          </a:xfrm>
          <a:custGeom>
            <a:avLst/>
            <a:gdLst/>
            <a:ahLst/>
            <a:cxnLst/>
            <a:rect l="l" t="t" r="r" b="b"/>
            <a:pathLst>
              <a:path w="2935465" h="3514090">
                <a:moveTo>
                  <a:pt x="0" y="0"/>
                </a:moveTo>
                <a:lnTo>
                  <a:pt x="2935465" y="0"/>
                </a:lnTo>
                <a:lnTo>
                  <a:pt x="2935465" y="3514091"/>
                </a:lnTo>
                <a:lnTo>
                  <a:pt x="0" y="35140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31520" y="1430508"/>
            <a:ext cx="2978370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9"/>
              </a:lnSpc>
            </a:pPr>
            <a:r>
              <a:rPr lang="en-US" sz="3699" b="1" spc="-73">
                <a:solidFill>
                  <a:srgbClr val="714832"/>
                </a:solidFill>
                <a:latin typeface="Literata Bold"/>
                <a:ea typeface="Literata Bold"/>
                <a:cs typeface="Literata Bold"/>
                <a:sym typeface="Literata Bold"/>
              </a:rPr>
              <a:t>Motivation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59126" y="2411583"/>
            <a:ext cx="5247500" cy="1974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797" lvl="1" indent="-215899" algn="l">
              <a:lnSpc>
                <a:spcPts val="3199"/>
              </a:lnSpc>
              <a:buFont typeface="Arial"/>
              <a:buChar char="•"/>
            </a:pPr>
            <a:r>
              <a:rPr lang="en-US" sz="1999" b="1">
                <a:solidFill>
                  <a:srgbClr val="7148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…..     </a:t>
            </a:r>
            <a:r>
              <a:rPr lang="en-US" sz="1999">
                <a:solidFill>
                  <a:srgbClr val="714832"/>
                </a:solidFill>
                <a:latin typeface="Open Sauce"/>
                <a:ea typeface="Open Sauce"/>
                <a:cs typeface="Open Sauce"/>
                <a:sym typeface="Open Sauce"/>
              </a:rPr>
              <a:t>Here, You may write point wise motivation</a:t>
            </a:r>
          </a:p>
          <a:p>
            <a:pPr marL="431797" lvl="1" indent="-215899" algn="l">
              <a:lnSpc>
                <a:spcPts val="3199"/>
              </a:lnSpc>
              <a:buFont typeface="Arial"/>
              <a:buChar char="•"/>
            </a:pPr>
            <a:r>
              <a:rPr lang="en-US" sz="1999" b="1">
                <a:solidFill>
                  <a:srgbClr val="7148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……</a:t>
            </a:r>
          </a:p>
          <a:p>
            <a:pPr marL="431797" lvl="1" indent="-215899" algn="l">
              <a:lnSpc>
                <a:spcPts val="3199"/>
              </a:lnSpc>
              <a:buFont typeface="Arial"/>
              <a:buChar char="•"/>
            </a:pPr>
            <a:r>
              <a:rPr lang="en-US" sz="1999" b="1">
                <a:solidFill>
                  <a:srgbClr val="7148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…..</a:t>
            </a:r>
          </a:p>
          <a:p>
            <a:pPr algn="l">
              <a:lnSpc>
                <a:spcPts val="3199"/>
              </a:lnSpc>
            </a:pPr>
            <a:endParaRPr/>
          </a:p>
        </p:txBody>
      </p:sp>
      <p:sp>
        <p:nvSpPr>
          <p:cNvPr id="6" name="Freeform 6"/>
          <p:cNvSpPr/>
          <p:nvPr/>
        </p:nvSpPr>
        <p:spPr>
          <a:xfrm>
            <a:off x="123386" y="84177"/>
            <a:ext cx="1254369" cy="845608"/>
          </a:xfrm>
          <a:custGeom>
            <a:avLst/>
            <a:gdLst/>
            <a:ahLst/>
            <a:cxnLst/>
            <a:rect l="l" t="t" r="r" b="b"/>
            <a:pathLst>
              <a:path w="1254369" h="845608">
                <a:moveTo>
                  <a:pt x="0" y="0"/>
                </a:moveTo>
                <a:lnTo>
                  <a:pt x="1254368" y="0"/>
                </a:lnTo>
                <a:lnTo>
                  <a:pt x="1254368" y="845608"/>
                </a:lnTo>
                <a:lnTo>
                  <a:pt x="0" y="8456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797" r="-522" b="-1797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462359" y="57150"/>
            <a:ext cx="1227414" cy="853064"/>
          </a:xfrm>
          <a:custGeom>
            <a:avLst/>
            <a:gdLst/>
            <a:ahLst/>
            <a:cxnLst/>
            <a:rect l="l" t="t" r="r" b="b"/>
            <a:pathLst>
              <a:path w="1227414" h="853064">
                <a:moveTo>
                  <a:pt x="0" y="0"/>
                </a:moveTo>
                <a:lnTo>
                  <a:pt x="1227415" y="0"/>
                </a:lnTo>
                <a:lnTo>
                  <a:pt x="1227415" y="853064"/>
                </a:lnTo>
                <a:lnTo>
                  <a:pt x="0" y="8530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144" r="-482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807151" y="56727"/>
            <a:ext cx="2065595" cy="845608"/>
          </a:xfrm>
          <a:custGeom>
            <a:avLst/>
            <a:gdLst/>
            <a:ahLst/>
            <a:cxnLst/>
            <a:rect l="l" t="t" r="r" b="b"/>
            <a:pathLst>
              <a:path w="2065595" h="845608">
                <a:moveTo>
                  <a:pt x="0" y="0"/>
                </a:moveTo>
                <a:lnTo>
                  <a:pt x="2065595" y="0"/>
                </a:lnTo>
                <a:lnTo>
                  <a:pt x="2065595" y="845608"/>
                </a:lnTo>
                <a:lnTo>
                  <a:pt x="0" y="8456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566" t="-982" r="-7786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27783" y="95021"/>
            <a:ext cx="922090" cy="823920"/>
          </a:xfrm>
          <a:custGeom>
            <a:avLst/>
            <a:gdLst/>
            <a:ahLst/>
            <a:cxnLst/>
            <a:rect l="l" t="t" r="r" b="b"/>
            <a:pathLst>
              <a:path w="922090" h="823920">
                <a:moveTo>
                  <a:pt x="0" y="0"/>
                </a:moveTo>
                <a:lnTo>
                  <a:pt x="922091" y="0"/>
                </a:lnTo>
                <a:lnTo>
                  <a:pt x="922091" y="823920"/>
                </a:lnTo>
                <a:lnTo>
                  <a:pt x="0" y="8239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476" r="-3476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580691" y="84177"/>
            <a:ext cx="881669" cy="796893"/>
          </a:xfrm>
          <a:custGeom>
            <a:avLst/>
            <a:gdLst/>
            <a:ahLst/>
            <a:cxnLst/>
            <a:rect l="l" t="t" r="r" b="b"/>
            <a:pathLst>
              <a:path w="881669" h="796893">
                <a:moveTo>
                  <a:pt x="0" y="0"/>
                </a:moveTo>
                <a:lnTo>
                  <a:pt x="881668" y="0"/>
                </a:lnTo>
                <a:lnTo>
                  <a:pt x="881668" y="796893"/>
                </a:lnTo>
                <a:lnTo>
                  <a:pt x="0" y="7968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437477" y="78415"/>
            <a:ext cx="811622" cy="823920"/>
          </a:xfrm>
          <a:custGeom>
            <a:avLst/>
            <a:gdLst/>
            <a:ahLst/>
            <a:cxnLst/>
            <a:rect l="l" t="t" r="r" b="b"/>
            <a:pathLst>
              <a:path w="811622" h="823920">
                <a:moveTo>
                  <a:pt x="0" y="0"/>
                </a:moveTo>
                <a:lnTo>
                  <a:pt x="811622" y="0"/>
                </a:lnTo>
                <a:lnTo>
                  <a:pt x="811622" y="823920"/>
                </a:lnTo>
                <a:lnTo>
                  <a:pt x="0" y="82392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635601" y="84177"/>
            <a:ext cx="834019" cy="826038"/>
          </a:xfrm>
          <a:custGeom>
            <a:avLst/>
            <a:gdLst/>
            <a:ahLst/>
            <a:cxnLst/>
            <a:rect l="l" t="t" r="r" b="b"/>
            <a:pathLst>
              <a:path w="834019" h="826038">
                <a:moveTo>
                  <a:pt x="0" y="0"/>
                </a:moveTo>
                <a:lnTo>
                  <a:pt x="834019" y="0"/>
                </a:lnTo>
                <a:lnTo>
                  <a:pt x="834019" y="826037"/>
                </a:lnTo>
                <a:lnTo>
                  <a:pt x="0" y="82603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79972" y="6469380"/>
            <a:ext cx="6453822" cy="262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400">
                <a:solidFill>
                  <a:srgbClr val="BF1E2E"/>
                </a:solidFill>
                <a:latin typeface="Open Sauce"/>
                <a:ea typeface="Open Sauce"/>
                <a:cs typeface="Open Sauce"/>
                <a:sym typeface="Open Sauce"/>
              </a:rPr>
              <a:t>International Conference on Web 6.0 and Industry 6.0 (WIN 6.0 2026)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507877" y="6469380"/>
            <a:ext cx="1180043" cy="262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400">
                <a:solidFill>
                  <a:srgbClr val="BF1E2E"/>
                </a:solidFill>
                <a:latin typeface="Open Sauce"/>
                <a:ea typeface="Open Sauce"/>
                <a:cs typeface="Open Sauce"/>
                <a:sym typeface="Open Sauce"/>
              </a:rPr>
              <a:t>2026, July 1</a:t>
            </a:r>
          </a:p>
        </p:txBody>
      </p:sp>
      <p:sp>
        <p:nvSpPr>
          <p:cNvPr id="15" name="Freeform 15"/>
          <p:cNvSpPr/>
          <p:nvPr/>
        </p:nvSpPr>
        <p:spPr>
          <a:xfrm>
            <a:off x="710680" y="6836394"/>
            <a:ext cx="583130" cy="449134"/>
          </a:xfrm>
          <a:custGeom>
            <a:avLst/>
            <a:gdLst/>
            <a:ahLst/>
            <a:cxnLst/>
            <a:rect l="l" t="t" r="r" b="b"/>
            <a:pathLst>
              <a:path w="583130" h="449134">
                <a:moveTo>
                  <a:pt x="0" y="0"/>
                </a:moveTo>
                <a:lnTo>
                  <a:pt x="583130" y="0"/>
                </a:lnTo>
                <a:lnTo>
                  <a:pt x="583130" y="449134"/>
                </a:lnTo>
                <a:lnTo>
                  <a:pt x="0" y="44913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22385" y="6790213"/>
            <a:ext cx="495586" cy="509745"/>
          </a:xfrm>
          <a:custGeom>
            <a:avLst/>
            <a:gdLst/>
            <a:ahLst/>
            <a:cxnLst/>
            <a:rect l="l" t="t" r="r" b="b"/>
            <a:pathLst>
              <a:path w="495586" h="509745">
                <a:moveTo>
                  <a:pt x="0" y="0"/>
                </a:moveTo>
                <a:lnTo>
                  <a:pt x="495586" y="0"/>
                </a:lnTo>
                <a:lnTo>
                  <a:pt x="495586" y="509745"/>
                </a:lnTo>
                <a:lnTo>
                  <a:pt x="0" y="509745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847775" y="6905754"/>
            <a:ext cx="669722" cy="379774"/>
          </a:xfrm>
          <a:custGeom>
            <a:avLst/>
            <a:gdLst/>
            <a:ahLst/>
            <a:cxnLst/>
            <a:rect l="l" t="t" r="r" b="b"/>
            <a:pathLst>
              <a:path w="669722" h="379774">
                <a:moveTo>
                  <a:pt x="0" y="0"/>
                </a:moveTo>
                <a:lnTo>
                  <a:pt x="669721" y="0"/>
                </a:lnTo>
                <a:lnTo>
                  <a:pt x="669721" y="379774"/>
                </a:lnTo>
                <a:lnTo>
                  <a:pt x="0" y="37977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2426" r="-2426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51961" y="6804643"/>
            <a:ext cx="519390" cy="480885"/>
          </a:xfrm>
          <a:custGeom>
            <a:avLst/>
            <a:gdLst/>
            <a:ahLst/>
            <a:cxnLst/>
            <a:rect l="l" t="t" r="r" b="b"/>
            <a:pathLst>
              <a:path w="519390" h="480885">
                <a:moveTo>
                  <a:pt x="0" y="0"/>
                </a:moveTo>
                <a:lnTo>
                  <a:pt x="519390" y="0"/>
                </a:lnTo>
                <a:lnTo>
                  <a:pt x="519390" y="480885"/>
                </a:lnTo>
                <a:lnTo>
                  <a:pt x="0" y="480885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print"/>
            <a:stretch>
              <a:fillRect t="-4003" b="-4003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5853696" y="6929520"/>
            <a:ext cx="1043514" cy="231884"/>
          </a:xfrm>
          <a:custGeom>
            <a:avLst/>
            <a:gdLst/>
            <a:ahLst/>
            <a:cxnLst/>
            <a:rect l="l" t="t" r="r" b="b"/>
            <a:pathLst>
              <a:path w="1043514" h="231884">
                <a:moveTo>
                  <a:pt x="0" y="0"/>
                </a:moveTo>
                <a:lnTo>
                  <a:pt x="1043515" y="0"/>
                </a:lnTo>
                <a:lnTo>
                  <a:pt x="1043515" y="231884"/>
                </a:lnTo>
                <a:lnTo>
                  <a:pt x="0" y="23188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955" b="-955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8703399" y="6913231"/>
            <a:ext cx="900800" cy="332893"/>
          </a:xfrm>
          <a:custGeom>
            <a:avLst/>
            <a:gdLst/>
            <a:ahLst/>
            <a:cxnLst/>
            <a:rect l="l" t="t" r="r" b="b"/>
            <a:pathLst>
              <a:path w="900800" h="332893">
                <a:moveTo>
                  <a:pt x="0" y="0"/>
                </a:moveTo>
                <a:lnTo>
                  <a:pt x="900800" y="0"/>
                </a:lnTo>
                <a:lnTo>
                  <a:pt x="900800" y="332893"/>
                </a:lnTo>
                <a:lnTo>
                  <a:pt x="0" y="33289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6909" b="-4084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7873326" y="6913747"/>
            <a:ext cx="715773" cy="321322"/>
          </a:xfrm>
          <a:custGeom>
            <a:avLst/>
            <a:gdLst/>
            <a:ahLst/>
            <a:cxnLst/>
            <a:rect l="l" t="t" r="r" b="b"/>
            <a:pathLst>
              <a:path w="715773" h="321322">
                <a:moveTo>
                  <a:pt x="0" y="0"/>
                </a:moveTo>
                <a:lnTo>
                  <a:pt x="715773" y="0"/>
                </a:lnTo>
                <a:lnTo>
                  <a:pt x="715773" y="321322"/>
                </a:lnTo>
                <a:lnTo>
                  <a:pt x="0" y="321322"/>
                </a:lnTo>
                <a:lnTo>
                  <a:pt x="0" y="0"/>
                </a:lnTo>
                <a:close/>
              </a:path>
            </a:pathLst>
          </a:custGeom>
          <a:blipFill>
            <a:blip r:embed="rId16" cstate="print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6994082" y="6850380"/>
            <a:ext cx="812719" cy="390164"/>
          </a:xfrm>
          <a:custGeom>
            <a:avLst/>
            <a:gdLst/>
            <a:ahLst/>
            <a:cxnLst/>
            <a:rect l="l" t="t" r="r" b="b"/>
            <a:pathLst>
              <a:path w="812719" h="390164">
                <a:moveTo>
                  <a:pt x="0" y="0"/>
                </a:moveTo>
                <a:lnTo>
                  <a:pt x="812719" y="0"/>
                </a:lnTo>
                <a:lnTo>
                  <a:pt x="812719" y="390164"/>
                </a:lnTo>
                <a:lnTo>
                  <a:pt x="0" y="390164"/>
                </a:lnTo>
                <a:lnTo>
                  <a:pt x="0" y="0"/>
                </a:lnTo>
                <a:close/>
              </a:path>
            </a:pathLst>
          </a:custGeom>
          <a:blipFill>
            <a:blip r:embed="rId17" cstate="print"/>
            <a:stretch>
              <a:fillRect t="-2714" b="-2714"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2658363" y="6923610"/>
            <a:ext cx="976259" cy="344062"/>
          </a:xfrm>
          <a:custGeom>
            <a:avLst/>
            <a:gdLst/>
            <a:ahLst/>
            <a:cxnLst/>
            <a:rect l="l" t="t" r="r" b="b"/>
            <a:pathLst>
              <a:path w="976259" h="344062">
                <a:moveTo>
                  <a:pt x="0" y="0"/>
                </a:moveTo>
                <a:lnTo>
                  <a:pt x="976259" y="0"/>
                </a:lnTo>
                <a:lnTo>
                  <a:pt x="976259" y="344062"/>
                </a:lnTo>
                <a:lnTo>
                  <a:pt x="0" y="344062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b="-8833"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31520" y="1063721"/>
            <a:ext cx="8290560" cy="0"/>
          </a:xfrm>
          <a:prstGeom prst="line">
            <a:avLst/>
          </a:prstGeom>
          <a:ln w="19050" cap="flat">
            <a:solidFill>
              <a:srgbClr val="71483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5756539" y="2354433"/>
            <a:ext cx="3108987" cy="3775295"/>
          </a:xfrm>
          <a:custGeom>
            <a:avLst/>
            <a:gdLst/>
            <a:ahLst/>
            <a:cxnLst/>
            <a:rect l="l" t="t" r="r" b="b"/>
            <a:pathLst>
              <a:path w="3108987" h="3775295">
                <a:moveTo>
                  <a:pt x="0" y="0"/>
                </a:moveTo>
                <a:lnTo>
                  <a:pt x="3108987" y="0"/>
                </a:lnTo>
                <a:lnTo>
                  <a:pt x="3108987" y="3775296"/>
                </a:lnTo>
                <a:lnTo>
                  <a:pt x="0" y="37752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86" b="-838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31520" y="1430508"/>
            <a:ext cx="7118841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300" b="1" spc="-66">
                <a:solidFill>
                  <a:srgbClr val="714832"/>
                </a:solidFill>
                <a:latin typeface="Literata Bold"/>
                <a:ea typeface="Literata Bold"/>
                <a:cs typeface="Literata Bold"/>
                <a:sym typeface="Literata Bold"/>
              </a:rPr>
              <a:t>Methodology / Proposed Work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31520" y="2278233"/>
            <a:ext cx="5247500" cy="2374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797" lvl="1" indent="-215899" algn="l">
              <a:lnSpc>
                <a:spcPts val="3199"/>
              </a:lnSpc>
              <a:buFont typeface="Arial"/>
              <a:buChar char="•"/>
            </a:pPr>
            <a:r>
              <a:rPr lang="en-US" sz="1999">
                <a:solidFill>
                  <a:srgbClr val="714832"/>
                </a:solidFill>
                <a:latin typeface="Open Sauce"/>
                <a:ea typeface="Open Sauce"/>
                <a:cs typeface="Open Sauce"/>
                <a:sym typeface="Open Sauce"/>
              </a:rPr>
              <a:t>System architecture / flowchart</a:t>
            </a:r>
          </a:p>
          <a:p>
            <a:pPr marL="431797" lvl="1" indent="-215899" algn="l">
              <a:lnSpc>
                <a:spcPts val="3199"/>
              </a:lnSpc>
              <a:buFont typeface="Arial"/>
              <a:buChar char="•"/>
            </a:pPr>
            <a:r>
              <a:rPr lang="en-US" sz="1999">
                <a:solidFill>
                  <a:srgbClr val="714832"/>
                </a:solidFill>
                <a:latin typeface="Open Sauce"/>
                <a:ea typeface="Open Sauce"/>
                <a:cs typeface="Open Sauce"/>
                <a:sym typeface="Open Sauce"/>
              </a:rPr>
              <a:t>Mathematical model (if any)</a:t>
            </a:r>
          </a:p>
          <a:p>
            <a:pPr marL="431797" lvl="1" indent="-215899" algn="l">
              <a:lnSpc>
                <a:spcPts val="3199"/>
              </a:lnSpc>
              <a:buFont typeface="Arial"/>
              <a:buChar char="•"/>
            </a:pPr>
            <a:endParaRPr/>
          </a:p>
          <a:p>
            <a:pPr marL="431797" lvl="1" indent="-215899" algn="l">
              <a:lnSpc>
                <a:spcPts val="3199"/>
              </a:lnSpc>
              <a:buFont typeface="Arial"/>
              <a:buChar char="•"/>
            </a:pPr>
            <a:r>
              <a:rPr lang="en-US" sz="1999" b="1">
                <a:solidFill>
                  <a:srgbClr val="7148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……</a:t>
            </a:r>
          </a:p>
          <a:p>
            <a:pPr marL="431797" lvl="1" indent="-215899" algn="l">
              <a:lnSpc>
                <a:spcPts val="3199"/>
              </a:lnSpc>
              <a:buFont typeface="Arial"/>
              <a:buChar char="•"/>
            </a:pPr>
            <a:r>
              <a:rPr lang="en-US" sz="1999" b="1">
                <a:solidFill>
                  <a:srgbClr val="7148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…..</a:t>
            </a:r>
          </a:p>
          <a:p>
            <a:pPr algn="l">
              <a:lnSpc>
                <a:spcPts val="3199"/>
              </a:lnSpc>
            </a:pPr>
            <a:endParaRPr/>
          </a:p>
        </p:txBody>
      </p:sp>
      <p:sp>
        <p:nvSpPr>
          <p:cNvPr id="6" name="Freeform 6"/>
          <p:cNvSpPr/>
          <p:nvPr/>
        </p:nvSpPr>
        <p:spPr>
          <a:xfrm>
            <a:off x="123386" y="93702"/>
            <a:ext cx="1254369" cy="845608"/>
          </a:xfrm>
          <a:custGeom>
            <a:avLst/>
            <a:gdLst/>
            <a:ahLst/>
            <a:cxnLst/>
            <a:rect l="l" t="t" r="r" b="b"/>
            <a:pathLst>
              <a:path w="1254369" h="845608">
                <a:moveTo>
                  <a:pt x="0" y="0"/>
                </a:moveTo>
                <a:lnTo>
                  <a:pt x="1254368" y="0"/>
                </a:lnTo>
                <a:lnTo>
                  <a:pt x="1254368" y="845608"/>
                </a:lnTo>
                <a:lnTo>
                  <a:pt x="0" y="8456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797" r="-522" b="-1797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462359" y="66675"/>
            <a:ext cx="1227414" cy="853064"/>
          </a:xfrm>
          <a:custGeom>
            <a:avLst/>
            <a:gdLst/>
            <a:ahLst/>
            <a:cxnLst/>
            <a:rect l="l" t="t" r="r" b="b"/>
            <a:pathLst>
              <a:path w="1227414" h="853064">
                <a:moveTo>
                  <a:pt x="0" y="0"/>
                </a:moveTo>
                <a:lnTo>
                  <a:pt x="1227415" y="0"/>
                </a:lnTo>
                <a:lnTo>
                  <a:pt x="1227415" y="853064"/>
                </a:lnTo>
                <a:lnTo>
                  <a:pt x="0" y="8530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144" r="-482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807151" y="66252"/>
            <a:ext cx="2065595" cy="845608"/>
          </a:xfrm>
          <a:custGeom>
            <a:avLst/>
            <a:gdLst/>
            <a:ahLst/>
            <a:cxnLst/>
            <a:rect l="l" t="t" r="r" b="b"/>
            <a:pathLst>
              <a:path w="2065595" h="845608">
                <a:moveTo>
                  <a:pt x="0" y="0"/>
                </a:moveTo>
                <a:lnTo>
                  <a:pt x="2065595" y="0"/>
                </a:lnTo>
                <a:lnTo>
                  <a:pt x="2065595" y="845608"/>
                </a:lnTo>
                <a:lnTo>
                  <a:pt x="0" y="8456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566" t="-982" r="-7786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27783" y="104546"/>
            <a:ext cx="922090" cy="823920"/>
          </a:xfrm>
          <a:custGeom>
            <a:avLst/>
            <a:gdLst/>
            <a:ahLst/>
            <a:cxnLst/>
            <a:rect l="l" t="t" r="r" b="b"/>
            <a:pathLst>
              <a:path w="922090" h="823920">
                <a:moveTo>
                  <a:pt x="0" y="0"/>
                </a:moveTo>
                <a:lnTo>
                  <a:pt x="922091" y="0"/>
                </a:lnTo>
                <a:lnTo>
                  <a:pt x="922091" y="823920"/>
                </a:lnTo>
                <a:lnTo>
                  <a:pt x="0" y="8239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476" r="-3476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580691" y="93702"/>
            <a:ext cx="881669" cy="796893"/>
          </a:xfrm>
          <a:custGeom>
            <a:avLst/>
            <a:gdLst/>
            <a:ahLst/>
            <a:cxnLst/>
            <a:rect l="l" t="t" r="r" b="b"/>
            <a:pathLst>
              <a:path w="881669" h="796893">
                <a:moveTo>
                  <a:pt x="0" y="0"/>
                </a:moveTo>
                <a:lnTo>
                  <a:pt x="881668" y="0"/>
                </a:lnTo>
                <a:lnTo>
                  <a:pt x="881668" y="796893"/>
                </a:lnTo>
                <a:lnTo>
                  <a:pt x="0" y="7968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437477" y="87940"/>
            <a:ext cx="811622" cy="823920"/>
          </a:xfrm>
          <a:custGeom>
            <a:avLst/>
            <a:gdLst/>
            <a:ahLst/>
            <a:cxnLst/>
            <a:rect l="l" t="t" r="r" b="b"/>
            <a:pathLst>
              <a:path w="811622" h="823920">
                <a:moveTo>
                  <a:pt x="0" y="0"/>
                </a:moveTo>
                <a:lnTo>
                  <a:pt x="811622" y="0"/>
                </a:lnTo>
                <a:lnTo>
                  <a:pt x="811622" y="823920"/>
                </a:lnTo>
                <a:lnTo>
                  <a:pt x="0" y="82392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635601" y="93702"/>
            <a:ext cx="834019" cy="826038"/>
          </a:xfrm>
          <a:custGeom>
            <a:avLst/>
            <a:gdLst/>
            <a:ahLst/>
            <a:cxnLst/>
            <a:rect l="l" t="t" r="r" b="b"/>
            <a:pathLst>
              <a:path w="834019" h="826038">
                <a:moveTo>
                  <a:pt x="0" y="0"/>
                </a:moveTo>
                <a:lnTo>
                  <a:pt x="834019" y="0"/>
                </a:lnTo>
                <a:lnTo>
                  <a:pt x="834019" y="826037"/>
                </a:lnTo>
                <a:lnTo>
                  <a:pt x="0" y="82603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79972" y="6469380"/>
            <a:ext cx="6453822" cy="262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400">
                <a:solidFill>
                  <a:srgbClr val="BF1E2E"/>
                </a:solidFill>
                <a:latin typeface="Open Sauce"/>
                <a:ea typeface="Open Sauce"/>
                <a:cs typeface="Open Sauce"/>
                <a:sym typeface="Open Sauce"/>
              </a:rPr>
              <a:t>International Conference on Web 6.0 and Industry 6.0 (WIN 6.0 2026)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507877" y="6469380"/>
            <a:ext cx="1180043" cy="262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400">
                <a:solidFill>
                  <a:srgbClr val="BF1E2E"/>
                </a:solidFill>
                <a:latin typeface="Open Sauce"/>
                <a:ea typeface="Open Sauce"/>
                <a:cs typeface="Open Sauce"/>
                <a:sym typeface="Open Sauce"/>
              </a:rPr>
              <a:t>2026, July 1</a:t>
            </a:r>
          </a:p>
        </p:txBody>
      </p:sp>
      <p:sp>
        <p:nvSpPr>
          <p:cNvPr id="15" name="Freeform 15"/>
          <p:cNvSpPr/>
          <p:nvPr/>
        </p:nvSpPr>
        <p:spPr>
          <a:xfrm>
            <a:off x="710680" y="6836394"/>
            <a:ext cx="583130" cy="449134"/>
          </a:xfrm>
          <a:custGeom>
            <a:avLst/>
            <a:gdLst/>
            <a:ahLst/>
            <a:cxnLst/>
            <a:rect l="l" t="t" r="r" b="b"/>
            <a:pathLst>
              <a:path w="583130" h="449134">
                <a:moveTo>
                  <a:pt x="0" y="0"/>
                </a:moveTo>
                <a:lnTo>
                  <a:pt x="583130" y="0"/>
                </a:lnTo>
                <a:lnTo>
                  <a:pt x="583130" y="449134"/>
                </a:lnTo>
                <a:lnTo>
                  <a:pt x="0" y="44913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22385" y="6790213"/>
            <a:ext cx="495586" cy="509745"/>
          </a:xfrm>
          <a:custGeom>
            <a:avLst/>
            <a:gdLst/>
            <a:ahLst/>
            <a:cxnLst/>
            <a:rect l="l" t="t" r="r" b="b"/>
            <a:pathLst>
              <a:path w="495586" h="509745">
                <a:moveTo>
                  <a:pt x="0" y="0"/>
                </a:moveTo>
                <a:lnTo>
                  <a:pt x="495586" y="0"/>
                </a:lnTo>
                <a:lnTo>
                  <a:pt x="495586" y="509745"/>
                </a:lnTo>
                <a:lnTo>
                  <a:pt x="0" y="509745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847775" y="6905754"/>
            <a:ext cx="669722" cy="379774"/>
          </a:xfrm>
          <a:custGeom>
            <a:avLst/>
            <a:gdLst/>
            <a:ahLst/>
            <a:cxnLst/>
            <a:rect l="l" t="t" r="r" b="b"/>
            <a:pathLst>
              <a:path w="669722" h="379774">
                <a:moveTo>
                  <a:pt x="0" y="0"/>
                </a:moveTo>
                <a:lnTo>
                  <a:pt x="669721" y="0"/>
                </a:lnTo>
                <a:lnTo>
                  <a:pt x="669721" y="379774"/>
                </a:lnTo>
                <a:lnTo>
                  <a:pt x="0" y="37977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2426" r="-2426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51961" y="6804643"/>
            <a:ext cx="519390" cy="480885"/>
          </a:xfrm>
          <a:custGeom>
            <a:avLst/>
            <a:gdLst/>
            <a:ahLst/>
            <a:cxnLst/>
            <a:rect l="l" t="t" r="r" b="b"/>
            <a:pathLst>
              <a:path w="519390" h="480885">
                <a:moveTo>
                  <a:pt x="0" y="0"/>
                </a:moveTo>
                <a:lnTo>
                  <a:pt x="519390" y="0"/>
                </a:lnTo>
                <a:lnTo>
                  <a:pt x="519390" y="480885"/>
                </a:lnTo>
                <a:lnTo>
                  <a:pt x="0" y="480885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print"/>
            <a:stretch>
              <a:fillRect t="-4003" b="-4003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5853696" y="6929520"/>
            <a:ext cx="1043514" cy="231884"/>
          </a:xfrm>
          <a:custGeom>
            <a:avLst/>
            <a:gdLst/>
            <a:ahLst/>
            <a:cxnLst/>
            <a:rect l="l" t="t" r="r" b="b"/>
            <a:pathLst>
              <a:path w="1043514" h="231884">
                <a:moveTo>
                  <a:pt x="0" y="0"/>
                </a:moveTo>
                <a:lnTo>
                  <a:pt x="1043515" y="0"/>
                </a:lnTo>
                <a:lnTo>
                  <a:pt x="1043515" y="231884"/>
                </a:lnTo>
                <a:lnTo>
                  <a:pt x="0" y="23188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955" b="-955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8703399" y="6913231"/>
            <a:ext cx="900800" cy="332893"/>
          </a:xfrm>
          <a:custGeom>
            <a:avLst/>
            <a:gdLst/>
            <a:ahLst/>
            <a:cxnLst/>
            <a:rect l="l" t="t" r="r" b="b"/>
            <a:pathLst>
              <a:path w="900800" h="332893">
                <a:moveTo>
                  <a:pt x="0" y="0"/>
                </a:moveTo>
                <a:lnTo>
                  <a:pt x="900800" y="0"/>
                </a:lnTo>
                <a:lnTo>
                  <a:pt x="900800" y="332893"/>
                </a:lnTo>
                <a:lnTo>
                  <a:pt x="0" y="33289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6909" b="-4084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7873326" y="6913747"/>
            <a:ext cx="715773" cy="321322"/>
          </a:xfrm>
          <a:custGeom>
            <a:avLst/>
            <a:gdLst/>
            <a:ahLst/>
            <a:cxnLst/>
            <a:rect l="l" t="t" r="r" b="b"/>
            <a:pathLst>
              <a:path w="715773" h="321322">
                <a:moveTo>
                  <a:pt x="0" y="0"/>
                </a:moveTo>
                <a:lnTo>
                  <a:pt x="715773" y="0"/>
                </a:lnTo>
                <a:lnTo>
                  <a:pt x="715773" y="321322"/>
                </a:lnTo>
                <a:lnTo>
                  <a:pt x="0" y="321322"/>
                </a:lnTo>
                <a:lnTo>
                  <a:pt x="0" y="0"/>
                </a:lnTo>
                <a:close/>
              </a:path>
            </a:pathLst>
          </a:custGeom>
          <a:blipFill>
            <a:blip r:embed="rId16" cstate="print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6994082" y="6850380"/>
            <a:ext cx="812719" cy="390164"/>
          </a:xfrm>
          <a:custGeom>
            <a:avLst/>
            <a:gdLst/>
            <a:ahLst/>
            <a:cxnLst/>
            <a:rect l="l" t="t" r="r" b="b"/>
            <a:pathLst>
              <a:path w="812719" h="390164">
                <a:moveTo>
                  <a:pt x="0" y="0"/>
                </a:moveTo>
                <a:lnTo>
                  <a:pt x="812719" y="0"/>
                </a:lnTo>
                <a:lnTo>
                  <a:pt x="812719" y="390164"/>
                </a:lnTo>
                <a:lnTo>
                  <a:pt x="0" y="390164"/>
                </a:lnTo>
                <a:lnTo>
                  <a:pt x="0" y="0"/>
                </a:lnTo>
                <a:close/>
              </a:path>
            </a:pathLst>
          </a:custGeom>
          <a:blipFill>
            <a:blip r:embed="rId17" cstate="print"/>
            <a:stretch>
              <a:fillRect t="-2714" b="-2714"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2658363" y="6923610"/>
            <a:ext cx="976259" cy="344062"/>
          </a:xfrm>
          <a:custGeom>
            <a:avLst/>
            <a:gdLst/>
            <a:ahLst/>
            <a:cxnLst/>
            <a:rect l="l" t="t" r="r" b="b"/>
            <a:pathLst>
              <a:path w="976259" h="344062">
                <a:moveTo>
                  <a:pt x="0" y="0"/>
                </a:moveTo>
                <a:lnTo>
                  <a:pt x="976259" y="0"/>
                </a:lnTo>
                <a:lnTo>
                  <a:pt x="976259" y="344062"/>
                </a:lnTo>
                <a:lnTo>
                  <a:pt x="0" y="344062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b="-8833"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31520" y="1063721"/>
            <a:ext cx="8290560" cy="0"/>
          </a:xfrm>
          <a:prstGeom prst="line">
            <a:avLst/>
          </a:prstGeom>
          <a:ln w="19050" cap="flat">
            <a:solidFill>
              <a:srgbClr val="71483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731520" y="1420983"/>
            <a:ext cx="7342126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3200" b="1" spc="-64">
                <a:solidFill>
                  <a:srgbClr val="714832"/>
                </a:solidFill>
                <a:latin typeface="Literata Bold"/>
                <a:ea typeface="Literata Bold"/>
                <a:cs typeface="Literata Bold"/>
                <a:sym typeface="Literata Bold"/>
              </a:rPr>
              <a:t>Experimental Setup / Implementation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61131" y="2335383"/>
            <a:ext cx="5247500" cy="1974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797" lvl="1" indent="-215899" algn="l">
              <a:lnSpc>
                <a:spcPts val="3199"/>
              </a:lnSpc>
              <a:buFont typeface="Arial"/>
              <a:buChar char="•"/>
            </a:pPr>
            <a:r>
              <a:rPr lang="en-US" sz="1999">
                <a:solidFill>
                  <a:srgbClr val="714832"/>
                </a:solidFill>
                <a:latin typeface="Open Sauce"/>
                <a:ea typeface="Open Sauce"/>
                <a:cs typeface="Open Sauce"/>
                <a:sym typeface="Open Sauce"/>
              </a:rPr>
              <a:t>Tools/software used </a:t>
            </a:r>
          </a:p>
          <a:p>
            <a:pPr marL="431797" lvl="1" indent="-215899" algn="l">
              <a:lnSpc>
                <a:spcPts val="3199"/>
              </a:lnSpc>
              <a:buFont typeface="Arial"/>
              <a:buChar char="•"/>
            </a:pPr>
            <a:r>
              <a:rPr lang="en-US" sz="1999">
                <a:solidFill>
                  <a:srgbClr val="714832"/>
                </a:solidFill>
                <a:latin typeface="Open Sauce"/>
                <a:ea typeface="Open Sauce"/>
                <a:cs typeface="Open Sauce"/>
                <a:sym typeface="Open Sauce"/>
              </a:rPr>
              <a:t>Dataset/materials</a:t>
            </a:r>
          </a:p>
          <a:p>
            <a:pPr marL="431797" lvl="1" indent="-215899" algn="l">
              <a:lnSpc>
                <a:spcPts val="3199"/>
              </a:lnSpc>
              <a:buFont typeface="Arial"/>
              <a:buChar char="•"/>
            </a:pPr>
            <a:endParaRPr/>
          </a:p>
          <a:p>
            <a:pPr marL="431797" lvl="1" indent="-215899" algn="l">
              <a:lnSpc>
                <a:spcPts val="3199"/>
              </a:lnSpc>
              <a:buFont typeface="Arial"/>
              <a:buChar char="•"/>
            </a:pPr>
            <a:endParaRPr/>
          </a:p>
          <a:p>
            <a:pPr algn="l">
              <a:lnSpc>
                <a:spcPts val="3199"/>
              </a:lnSpc>
            </a:pPr>
            <a:endParaRPr/>
          </a:p>
        </p:txBody>
      </p:sp>
      <p:sp>
        <p:nvSpPr>
          <p:cNvPr id="5" name="Freeform 5"/>
          <p:cNvSpPr/>
          <p:nvPr/>
        </p:nvSpPr>
        <p:spPr>
          <a:xfrm>
            <a:off x="6074635" y="2557144"/>
            <a:ext cx="2717596" cy="3651304"/>
          </a:xfrm>
          <a:custGeom>
            <a:avLst/>
            <a:gdLst/>
            <a:ahLst/>
            <a:cxnLst/>
            <a:rect l="l" t="t" r="r" b="b"/>
            <a:pathLst>
              <a:path w="2717596" h="3651304">
                <a:moveTo>
                  <a:pt x="0" y="0"/>
                </a:moveTo>
                <a:lnTo>
                  <a:pt x="2717596" y="0"/>
                </a:lnTo>
                <a:lnTo>
                  <a:pt x="2717596" y="3651303"/>
                </a:lnTo>
                <a:lnTo>
                  <a:pt x="0" y="36513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3386" y="74652"/>
            <a:ext cx="1254369" cy="845608"/>
          </a:xfrm>
          <a:custGeom>
            <a:avLst/>
            <a:gdLst/>
            <a:ahLst/>
            <a:cxnLst/>
            <a:rect l="l" t="t" r="r" b="b"/>
            <a:pathLst>
              <a:path w="1254369" h="845608">
                <a:moveTo>
                  <a:pt x="0" y="0"/>
                </a:moveTo>
                <a:lnTo>
                  <a:pt x="1254368" y="0"/>
                </a:lnTo>
                <a:lnTo>
                  <a:pt x="1254368" y="845608"/>
                </a:lnTo>
                <a:lnTo>
                  <a:pt x="0" y="8456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797" r="-522" b="-1797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462359" y="47625"/>
            <a:ext cx="1227414" cy="853064"/>
          </a:xfrm>
          <a:custGeom>
            <a:avLst/>
            <a:gdLst/>
            <a:ahLst/>
            <a:cxnLst/>
            <a:rect l="l" t="t" r="r" b="b"/>
            <a:pathLst>
              <a:path w="1227414" h="853064">
                <a:moveTo>
                  <a:pt x="0" y="0"/>
                </a:moveTo>
                <a:lnTo>
                  <a:pt x="1227415" y="0"/>
                </a:lnTo>
                <a:lnTo>
                  <a:pt x="1227415" y="853064"/>
                </a:lnTo>
                <a:lnTo>
                  <a:pt x="0" y="8530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144" r="-482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807151" y="47202"/>
            <a:ext cx="2065595" cy="845608"/>
          </a:xfrm>
          <a:custGeom>
            <a:avLst/>
            <a:gdLst/>
            <a:ahLst/>
            <a:cxnLst/>
            <a:rect l="l" t="t" r="r" b="b"/>
            <a:pathLst>
              <a:path w="2065595" h="845608">
                <a:moveTo>
                  <a:pt x="0" y="0"/>
                </a:moveTo>
                <a:lnTo>
                  <a:pt x="2065595" y="0"/>
                </a:lnTo>
                <a:lnTo>
                  <a:pt x="2065595" y="845608"/>
                </a:lnTo>
                <a:lnTo>
                  <a:pt x="0" y="8456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566" t="-982" r="-7786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27783" y="85496"/>
            <a:ext cx="922090" cy="823920"/>
          </a:xfrm>
          <a:custGeom>
            <a:avLst/>
            <a:gdLst/>
            <a:ahLst/>
            <a:cxnLst/>
            <a:rect l="l" t="t" r="r" b="b"/>
            <a:pathLst>
              <a:path w="922090" h="823920">
                <a:moveTo>
                  <a:pt x="0" y="0"/>
                </a:moveTo>
                <a:lnTo>
                  <a:pt x="922091" y="0"/>
                </a:lnTo>
                <a:lnTo>
                  <a:pt x="922091" y="823920"/>
                </a:lnTo>
                <a:lnTo>
                  <a:pt x="0" y="8239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476" r="-3476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580691" y="74652"/>
            <a:ext cx="881669" cy="796893"/>
          </a:xfrm>
          <a:custGeom>
            <a:avLst/>
            <a:gdLst/>
            <a:ahLst/>
            <a:cxnLst/>
            <a:rect l="l" t="t" r="r" b="b"/>
            <a:pathLst>
              <a:path w="881669" h="796893">
                <a:moveTo>
                  <a:pt x="0" y="0"/>
                </a:moveTo>
                <a:lnTo>
                  <a:pt x="881668" y="0"/>
                </a:lnTo>
                <a:lnTo>
                  <a:pt x="881668" y="796893"/>
                </a:lnTo>
                <a:lnTo>
                  <a:pt x="0" y="7968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437477" y="68890"/>
            <a:ext cx="811622" cy="823920"/>
          </a:xfrm>
          <a:custGeom>
            <a:avLst/>
            <a:gdLst/>
            <a:ahLst/>
            <a:cxnLst/>
            <a:rect l="l" t="t" r="r" b="b"/>
            <a:pathLst>
              <a:path w="811622" h="823920">
                <a:moveTo>
                  <a:pt x="0" y="0"/>
                </a:moveTo>
                <a:lnTo>
                  <a:pt x="811622" y="0"/>
                </a:lnTo>
                <a:lnTo>
                  <a:pt x="811622" y="823920"/>
                </a:lnTo>
                <a:lnTo>
                  <a:pt x="0" y="82392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635601" y="74652"/>
            <a:ext cx="834019" cy="826038"/>
          </a:xfrm>
          <a:custGeom>
            <a:avLst/>
            <a:gdLst/>
            <a:ahLst/>
            <a:cxnLst/>
            <a:rect l="l" t="t" r="r" b="b"/>
            <a:pathLst>
              <a:path w="834019" h="826038">
                <a:moveTo>
                  <a:pt x="0" y="0"/>
                </a:moveTo>
                <a:lnTo>
                  <a:pt x="834019" y="0"/>
                </a:lnTo>
                <a:lnTo>
                  <a:pt x="834019" y="826037"/>
                </a:lnTo>
                <a:lnTo>
                  <a:pt x="0" y="82603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79972" y="6469380"/>
            <a:ext cx="6453822" cy="262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400">
                <a:solidFill>
                  <a:srgbClr val="BF1E2E"/>
                </a:solidFill>
                <a:latin typeface="Open Sauce"/>
                <a:ea typeface="Open Sauce"/>
                <a:cs typeface="Open Sauce"/>
                <a:sym typeface="Open Sauce"/>
              </a:rPr>
              <a:t>International Conference on Web 6.0 and Industry 6.0 (WIN 6.0 2026)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507877" y="6469380"/>
            <a:ext cx="1180043" cy="262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400">
                <a:solidFill>
                  <a:srgbClr val="BF1E2E"/>
                </a:solidFill>
                <a:latin typeface="Open Sauce"/>
                <a:ea typeface="Open Sauce"/>
                <a:cs typeface="Open Sauce"/>
                <a:sym typeface="Open Sauce"/>
              </a:rPr>
              <a:t>2026, July 1</a:t>
            </a:r>
          </a:p>
        </p:txBody>
      </p:sp>
      <p:sp>
        <p:nvSpPr>
          <p:cNvPr id="15" name="Freeform 15"/>
          <p:cNvSpPr/>
          <p:nvPr/>
        </p:nvSpPr>
        <p:spPr>
          <a:xfrm>
            <a:off x="710680" y="6836394"/>
            <a:ext cx="583130" cy="449134"/>
          </a:xfrm>
          <a:custGeom>
            <a:avLst/>
            <a:gdLst/>
            <a:ahLst/>
            <a:cxnLst/>
            <a:rect l="l" t="t" r="r" b="b"/>
            <a:pathLst>
              <a:path w="583130" h="449134">
                <a:moveTo>
                  <a:pt x="0" y="0"/>
                </a:moveTo>
                <a:lnTo>
                  <a:pt x="583130" y="0"/>
                </a:lnTo>
                <a:lnTo>
                  <a:pt x="583130" y="449134"/>
                </a:lnTo>
                <a:lnTo>
                  <a:pt x="0" y="44913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22385" y="6790213"/>
            <a:ext cx="495586" cy="509745"/>
          </a:xfrm>
          <a:custGeom>
            <a:avLst/>
            <a:gdLst/>
            <a:ahLst/>
            <a:cxnLst/>
            <a:rect l="l" t="t" r="r" b="b"/>
            <a:pathLst>
              <a:path w="495586" h="509745">
                <a:moveTo>
                  <a:pt x="0" y="0"/>
                </a:moveTo>
                <a:lnTo>
                  <a:pt x="495586" y="0"/>
                </a:lnTo>
                <a:lnTo>
                  <a:pt x="495586" y="509745"/>
                </a:lnTo>
                <a:lnTo>
                  <a:pt x="0" y="509745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847775" y="6905754"/>
            <a:ext cx="669722" cy="379774"/>
          </a:xfrm>
          <a:custGeom>
            <a:avLst/>
            <a:gdLst/>
            <a:ahLst/>
            <a:cxnLst/>
            <a:rect l="l" t="t" r="r" b="b"/>
            <a:pathLst>
              <a:path w="669722" h="379774">
                <a:moveTo>
                  <a:pt x="0" y="0"/>
                </a:moveTo>
                <a:lnTo>
                  <a:pt x="669721" y="0"/>
                </a:lnTo>
                <a:lnTo>
                  <a:pt x="669721" y="379774"/>
                </a:lnTo>
                <a:lnTo>
                  <a:pt x="0" y="37977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2426" r="-2426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51961" y="6804643"/>
            <a:ext cx="519390" cy="480885"/>
          </a:xfrm>
          <a:custGeom>
            <a:avLst/>
            <a:gdLst/>
            <a:ahLst/>
            <a:cxnLst/>
            <a:rect l="l" t="t" r="r" b="b"/>
            <a:pathLst>
              <a:path w="519390" h="480885">
                <a:moveTo>
                  <a:pt x="0" y="0"/>
                </a:moveTo>
                <a:lnTo>
                  <a:pt x="519390" y="0"/>
                </a:lnTo>
                <a:lnTo>
                  <a:pt x="519390" y="480885"/>
                </a:lnTo>
                <a:lnTo>
                  <a:pt x="0" y="480885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print"/>
            <a:stretch>
              <a:fillRect t="-4003" b="-4003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5853696" y="6929520"/>
            <a:ext cx="1043514" cy="231884"/>
          </a:xfrm>
          <a:custGeom>
            <a:avLst/>
            <a:gdLst/>
            <a:ahLst/>
            <a:cxnLst/>
            <a:rect l="l" t="t" r="r" b="b"/>
            <a:pathLst>
              <a:path w="1043514" h="231884">
                <a:moveTo>
                  <a:pt x="0" y="0"/>
                </a:moveTo>
                <a:lnTo>
                  <a:pt x="1043515" y="0"/>
                </a:lnTo>
                <a:lnTo>
                  <a:pt x="1043515" y="231884"/>
                </a:lnTo>
                <a:lnTo>
                  <a:pt x="0" y="23188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955" b="-955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8703399" y="6913231"/>
            <a:ext cx="900800" cy="332893"/>
          </a:xfrm>
          <a:custGeom>
            <a:avLst/>
            <a:gdLst/>
            <a:ahLst/>
            <a:cxnLst/>
            <a:rect l="l" t="t" r="r" b="b"/>
            <a:pathLst>
              <a:path w="900800" h="332893">
                <a:moveTo>
                  <a:pt x="0" y="0"/>
                </a:moveTo>
                <a:lnTo>
                  <a:pt x="900800" y="0"/>
                </a:lnTo>
                <a:lnTo>
                  <a:pt x="900800" y="332893"/>
                </a:lnTo>
                <a:lnTo>
                  <a:pt x="0" y="33289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6909" b="-4084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7873326" y="6913747"/>
            <a:ext cx="715773" cy="321322"/>
          </a:xfrm>
          <a:custGeom>
            <a:avLst/>
            <a:gdLst/>
            <a:ahLst/>
            <a:cxnLst/>
            <a:rect l="l" t="t" r="r" b="b"/>
            <a:pathLst>
              <a:path w="715773" h="321322">
                <a:moveTo>
                  <a:pt x="0" y="0"/>
                </a:moveTo>
                <a:lnTo>
                  <a:pt x="715773" y="0"/>
                </a:lnTo>
                <a:lnTo>
                  <a:pt x="715773" y="321322"/>
                </a:lnTo>
                <a:lnTo>
                  <a:pt x="0" y="321322"/>
                </a:lnTo>
                <a:lnTo>
                  <a:pt x="0" y="0"/>
                </a:lnTo>
                <a:close/>
              </a:path>
            </a:pathLst>
          </a:custGeom>
          <a:blipFill>
            <a:blip r:embed="rId16" cstate="print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6994082" y="6850380"/>
            <a:ext cx="812719" cy="390164"/>
          </a:xfrm>
          <a:custGeom>
            <a:avLst/>
            <a:gdLst/>
            <a:ahLst/>
            <a:cxnLst/>
            <a:rect l="l" t="t" r="r" b="b"/>
            <a:pathLst>
              <a:path w="812719" h="390164">
                <a:moveTo>
                  <a:pt x="0" y="0"/>
                </a:moveTo>
                <a:lnTo>
                  <a:pt x="812719" y="0"/>
                </a:lnTo>
                <a:lnTo>
                  <a:pt x="812719" y="390164"/>
                </a:lnTo>
                <a:lnTo>
                  <a:pt x="0" y="390164"/>
                </a:lnTo>
                <a:lnTo>
                  <a:pt x="0" y="0"/>
                </a:lnTo>
                <a:close/>
              </a:path>
            </a:pathLst>
          </a:custGeom>
          <a:blipFill>
            <a:blip r:embed="rId17" cstate="print"/>
            <a:stretch>
              <a:fillRect t="-2714" b="-2714"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2658363" y="6923610"/>
            <a:ext cx="976259" cy="344062"/>
          </a:xfrm>
          <a:custGeom>
            <a:avLst/>
            <a:gdLst/>
            <a:ahLst/>
            <a:cxnLst/>
            <a:rect l="l" t="t" r="r" b="b"/>
            <a:pathLst>
              <a:path w="976259" h="344062">
                <a:moveTo>
                  <a:pt x="0" y="0"/>
                </a:moveTo>
                <a:lnTo>
                  <a:pt x="976259" y="0"/>
                </a:lnTo>
                <a:lnTo>
                  <a:pt x="976259" y="344062"/>
                </a:lnTo>
                <a:lnTo>
                  <a:pt x="0" y="344062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b="-8833"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31520" y="1063721"/>
            <a:ext cx="8290560" cy="0"/>
          </a:xfrm>
          <a:prstGeom prst="line">
            <a:avLst/>
          </a:prstGeom>
          <a:ln w="19050" cap="flat">
            <a:solidFill>
              <a:srgbClr val="71483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731520" y="1420983"/>
            <a:ext cx="7342126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3200" b="1" spc="-64">
                <a:solidFill>
                  <a:srgbClr val="714832"/>
                </a:solidFill>
                <a:latin typeface="Literata Bold"/>
                <a:ea typeface="Literata Bold"/>
                <a:cs typeface="Literata Bold"/>
                <a:sym typeface="Literata Bold"/>
              </a:rPr>
              <a:t>Results &amp; Analysis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61131" y="2335383"/>
            <a:ext cx="5247500" cy="1174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797" lvl="1" indent="-215899" algn="l">
              <a:lnSpc>
                <a:spcPts val="3199"/>
              </a:lnSpc>
              <a:buFont typeface="Arial"/>
              <a:buChar char="•"/>
            </a:pPr>
            <a:r>
              <a:rPr lang="en-US" sz="1999">
                <a:solidFill>
                  <a:srgbClr val="714832"/>
                </a:solidFill>
                <a:latin typeface="Open Sauce"/>
                <a:ea typeface="Open Sauce"/>
                <a:cs typeface="Open Sauce"/>
                <a:sym typeface="Open Sauce"/>
              </a:rPr>
              <a:t>Graph</a:t>
            </a:r>
          </a:p>
          <a:p>
            <a:pPr marL="431797" lvl="1" indent="-215899" algn="l">
              <a:lnSpc>
                <a:spcPts val="3199"/>
              </a:lnSpc>
              <a:buFont typeface="Arial"/>
              <a:buChar char="•"/>
            </a:pPr>
            <a:r>
              <a:rPr lang="en-US" sz="1999">
                <a:solidFill>
                  <a:srgbClr val="714832"/>
                </a:solidFill>
                <a:latin typeface="Open Sauce"/>
                <a:ea typeface="Open Sauce"/>
                <a:cs typeface="Open Sauce"/>
                <a:sym typeface="Open Sauce"/>
              </a:rPr>
              <a:t>Table</a:t>
            </a:r>
          </a:p>
          <a:p>
            <a:pPr marL="431797" lvl="1" indent="-215899" algn="l">
              <a:lnSpc>
                <a:spcPts val="3199"/>
              </a:lnSpc>
              <a:buFont typeface="Arial"/>
              <a:buChar char="•"/>
            </a:pPr>
            <a:r>
              <a:rPr lang="en-US" sz="1999">
                <a:solidFill>
                  <a:srgbClr val="714832"/>
                </a:solidFill>
                <a:latin typeface="Open Sauce"/>
                <a:ea typeface="Open Sauce"/>
                <a:cs typeface="Open Sauce"/>
                <a:sym typeface="Open Sauce"/>
              </a:rPr>
              <a:t>Performance Analysis</a:t>
            </a:r>
          </a:p>
        </p:txBody>
      </p:sp>
      <p:sp>
        <p:nvSpPr>
          <p:cNvPr id="5" name="Freeform 5"/>
          <p:cNvSpPr/>
          <p:nvPr/>
        </p:nvSpPr>
        <p:spPr>
          <a:xfrm>
            <a:off x="4490569" y="3211022"/>
            <a:ext cx="3817374" cy="2979938"/>
          </a:xfrm>
          <a:custGeom>
            <a:avLst/>
            <a:gdLst/>
            <a:ahLst/>
            <a:cxnLst/>
            <a:rect l="l" t="t" r="r" b="b"/>
            <a:pathLst>
              <a:path w="3817374" h="2979938">
                <a:moveTo>
                  <a:pt x="0" y="0"/>
                </a:moveTo>
                <a:lnTo>
                  <a:pt x="3817374" y="0"/>
                </a:lnTo>
                <a:lnTo>
                  <a:pt x="3817374" y="2979938"/>
                </a:lnTo>
                <a:lnTo>
                  <a:pt x="0" y="29799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144446" y="4357859"/>
            <a:ext cx="1042687" cy="1277659"/>
          </a:xfrm>
          <a:custGeom>
            <a:avLst/>
            <a:gdLst/>
            <a:ahLst/>
            <a:cxnLst/>
            <a:rect l="l" t="t" r="r" b="b"/>
            <a:pathLst>
              <a:path w="1042687" h="1277659">
                <a:moveTo>
                  <a:pt x="0" y="0"/>
                </a:moveTo>
                <a:lnTo>
                  <a:pt x="1042687" y="0"/>
                </a:lnTo>
                <a:lnTo>
                  <a:pt x="1042687" y="1277659"/>
                </a:lnTo>
                <a:lnTo>
                  <a:pt x="0" y="12776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3861" y="103227"/>
            <a:ext cx="1254369" cy="845608"/>
          </a:xfrm>
          <a:custGeom>
            <a:avLst/>
            <a:gdLst/>
            <a:ahLst/>
            <a:cxnLst/>
            <a:rect l="l" t="t" r="r" b="b"/>
            <a:pathLst>
              <a:path w="1254369" h="845608">
                <a:moveTo>
                  <a:pt x="0" y="0"/>
                </a:moveTo>
                <a:lnTo>
                  <a:pt x="1254368" y="0"/>
                </a:lnTo>
                <a:lnTo>
                  <a:pt x="1254368" y="845608"/>
                </a:lnTo>
                <a:lnTo>
                  <a:pt x="0" y="8456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797" r="-522" b="-1797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452834" y="76200"/>
            <a:ext cx="1227414" cy="853064"/>
          </a:xfrm>
          <a:custGeom>
            <a:avLst/>
            <a:gdLst/>
            <a:ahLst/>
            <a:cxnLst/>
            <a:rect l="l" t="t" r="r" b="b"/>
            <a:pathLst>
              <a:path w="1227414" h="853064">
                <a:moveTo>
                  <a:pt x="0" y="0"/>
                </a:moveTo>
                <a:lnTo>
                  <a:pt x="1227415" y="0"/>
                </a:lnTo>
                <a:lnTo>
                  <a:pt x="1227415" y="853064"/>
                </a:lnTo>
                <a:lnTo>
                  <a:pt x="0" y="8530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144" r="-482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797626" y="75777"/>
            <a:ext cx="2065595" cy="845608"/>
          </a:xfrm>
          <a:custGeom>
            <a:avLst/>
            <a:gdLst/>
            <a:ahLst/>
            <a:cxnLst/>
            <a:rect l="l" t="t" r="r" b="b"/>
            <a:pathLst>
              <a:path w="2065595" h="845608">
                <a:moveTo>
                  <a:pt x="0" y="0"/>
                </a:moveTo>
                <a:lnTo>
                  <a:pt x="2065595" y="0"/>
                </a:lnTo>
                <a:lnTo>
                  <a:pt x="2065595" y="845608"/>
                </a:lnTo>
                <a:lnTo>
                  <a:pt x="0" y="8456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566" t="-982" r="-7786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18258" y="114071"/>
            <a:ext cx="922090" cy="823920"/>
          </a:xfrm>
          <a:custGeom>
            <a:avLst/>
            <a:gdLst/>
            <a:ahLst/>
            <a:cxnLst/>
            <a:rect l="l" t="t" r="r" b="b"/>
            <a:pathLst>
              <a:path w="922090" h="823920">
                <a:moveTo>
                  <a:pt x="0" y="0"/>
                </a:moveTo>
                <a:lnTo>
                  <a:pt x="922091" y="0"/>
                </a:lnTo>
                <a:lnTo>
                  <a:pt x="922091" y="823920"/>
                </a:lnTo>
                <a:lnTo>
                  <a:pt x="0" y="8239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476" r="-3476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571166" y="103227"/>
            <a:ext cx="881669" cy="796893"/>
          </a:xfrm>
          <a:custGeom>
            <a:avLst/>
            <a:gdLst/>
            <a:ahLst/>
            <a:cxnLst/>
            <a:rect l="l" t="t" r="r" b="b"/>
            <a:pathLst>
              <a:path w="881669" h="796893">
                <a:moveTo>
                  <a:pt x="0" y="0"/>
                </a:moveTo>
                <a:lnTo>
                  <a:pt x="881668" y="0"/>
                </a:lnTo>
                <a:lnTo>
                  <a:pt x="881668" y="796893"/>
                </a:lnTo>
                <a:lnTo>
                  <a:pt x="0" y="79689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427952" y="97465"/>
            <a:ext cx="811622" cy="823920"/>
          </a:xfrm>
          <a:custGeom>
            <a:avLst/>
            <a:gdLst/>
            <a:ahLst/>
            <a:cxnLst/>
            <a:rect l="l" t="t" r="r" b="b"/>
            <a:pathLst>
              <a:path w="811622" h="823920">
                <a:moveTo>
                  <a:pt x="0" y="0"/>
                </a:moveTo>
                <a:lnTo>
                  <a:pt x="811622" y="0"/>
                </a:lnTo>
                <a:lnTo>
                  <a:pt x="811622" y="823920"/>
                </a:lnTo>
                <a:lnTo>
                  <a:pt x="0" y="82392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626076" y="103227"/>
            <a:ext cx="834019" cy="826038"/>
          </a:xfrm>
          <a:custGeom>
            <a:avLst/>
            <a:gdLst/>
            <a:ahLst/>
            <a:cxnLst/>
            <a:rect l="l" t="t" r="r" b="b"/>
            <a:pathLst>
              <a:path w="834019" h="826038">
                <a:moveTo>
                  <a:pt x="0" y="0"/>
                </a:moveTo>
                <a:lnTo>
                  <a:pt x="834019" y="0"/>
                </a:lnTo>
                <a:lnTo>
                  <a:pt x="834019" y="826037"/>
                </a:lnTo>
                <a:lnTo>
                  <a:pt x="0" y="82603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79972" y="6469380"/>
            <a:ext cx="6453822" cy="262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400">
                <a:solidFill>
                  <a:srgbClr val="BF1E2E"/>
                </a:solidFill>
                <a:latin typeface="Open Sauce"/>
                <a:ea typeface="Open Sauce"/>
                <a:cs typeface="Open Sauce"/>
                <a:sym typeface="Open Sauce"/>
              </a:rPr>
              <a:t>International Conference on Web 6.0 and Industry 6.0 (WIN 6.0 2026)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507877" y="6469380"/>
            <a:ext cx="1180043" cy="262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400">
                <a:solidFill>
                  <a:srgbClr val="BF1E2E"/>
                </a:solidFill>
                <a:latin typeface="Open Sauce"/>
                <a:ea typeface="Open Sauce"/>
                <a:cs typeface="Open Sauce"/>
                <a:sym typeface="Open Sauce"/>
              </a:rPr>
              <a:t>2026, July 1</a:t>
            </a:r>
          </a:p>
        </p:txBody>
      </p:sp>
      <p:sp>
        <p:nvSpPr>
          <p:cNvPr id="16" name="Freeform 16"/>
          <p:cNvSpPr/>
          <p:nvPr/>
        </p:nvSpPr>
        <p:spPr>
          <a:xfrm>
            <a:off x="710680" y="6836394"/>
            <a:ext cx="583130" cy="449134"/>
          </a:xfrm>
          <a:custGeom>
            <a:avLst/>
            <a:gdLst/>
            <a:ahLst/>
            <a:cxnLst/>
            <a:rect l="l" t="t" r="r" b="b"/>
            <a:pathLst>
              <a:path w="583130" h="449134">
                <a:moveTo>
                  <a:pt x="0" y="0"/>
                </a:moveTo>
                <a:lnTo>
                  <a:pt x="583130" y="0"/>
                </a:lnTo>
                <a:lnTo>
                  <a:pt x="583130" y="449134"/>
                </a:lnTo>
                <a:lnTo>
                  <a:pt x="0" y="44913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22385" y="6790213"/>
            <a:ext cx="495586" cy="509745"/>
          </a:xfrm>
          <a:custGeom>
            <a:avLst/>
            <a:gdLst/>
            <a:ahLst/>
            <a:cxnLst/>
            <a:rect l="l" t="t" r="r" b="b"/>
            <a:pathLst>
              <a:path w="495586" h="509745">
                <a:moveTo>
                  <a:pt x="0" y="0"/>
                </a:moveTo>
                <a:lnTo>
                  <a:pt x="495586" y="0"/>
                </a:lnTo>
                <a:lnTo>
                  <a:pt x="495586" y="509745"/>
                </a:lnTo>
                <a:lnTo>
                  <a:pt x="0" y="509745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847775" y="6905754"/>
            <a:ext cx="669722" cy="379774"/>
          </a:xfrm>
          <a:custGeom>
            <a:avLst/>
            <a:gdLst/>
            <a:ahLst/>
            <a:cxnLst/>
            <a:rect l="l" t="t" r="r" b="b"/>
            <a:pathLst>
              <a:path w="669722" h="379774">
                <a:moveTo>
                  <a:pt x="0" y="0"/>
                </a:moveTo>
                <a:lnTo>
                  <a:pt x="669721" y="0"/>
                </a:lnTo>
                <a:lnTo>
                  <a:pt x="669721" y="379774"/>
                </a:lnTo>
                <a:lnTo>
                  <a:pt x="0" y="37977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2426" r="-2426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51961" y="6804643"/>
            <a:ext cx="519390" cy="480885"/>
          </a:xfrm>
          <a:custGeom>
            <a:avLst/>
            <a:gdLst/>
            <a:ahLst/>
            <a:cxnLst/>
            <a:rect l="l" t="t" r="r" b="b"/>
            <a:pathLst>
              <a:path w="519390" h="480885">
                <a:moveTo>
                  <a:pt x="0" y="0"/>
                </a:moveTo>
                <a:lnTo>
                  <a:pt x="519390" y="0"/>
                </a:lnTo>
                <a:lnTo>
                  <a:pt x="519390" y="480885"/>
                </a:lnTo>
                <a:lnTo>
                  <a:pt x="0" y="480885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print"/>
            <a:stretch>
              <a:fillRect t="-4003" b="-4003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5853696" y="6929520"/>
            <a:ext cx="1043514" cy="231884"/>
          </a:xfrm>
          <a:custGeom>
            <a:avLst/>
            <a:gdLst/>
            <a:ahLst/>
            <a:cxnLst/>
            <a:rect l="l" t="t" r="r" b="b"/>
            <a:pathLst>
              <a:path w="1043514" h="231884">
                <a:moveTo>
                  <a:pt x="0" y="0"/>
                </a:moveTo>
                <a:lnTo>
                  <a:pt x="1043515" y="0"/>
                </a:lnTo>
                <a:lnTo>
                  <a:pt x="1043515" y="231884"/>
                </a:lnTo>
                <a:lnTo>
                  <a:pt x="0" y="23188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955" b="-955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8703399" y="6913231"/>
            <a:ext cx="900800" cy="332893"/>
          </a:xfrm>
          <a:custGeom>
            <a:avLst/>
            <a:gdLst/>
            <a:ahLst/>
            <a:cxnLst/>
            <a:rect l="l" t="t" r="r" b="b"/>
            <a:pathLst>
              <a:path w="900800" h="332893">
                <a:moveTo>
                  <a:pt x="0" y="0"/>
                </a:moveTo>
                <a:lnTo>
                  <a:pt x="900800" y="0"/>
                </a:lnTo>
                <a:lnTo>
                  <a:pt x="900800" y="332893"/>
                </a:lnTo>
                <a:lnTo>
                  <a:pt x="0" y="33289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t="-6909" b="-4084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7873326" y="6913747"/>
            <a:ext cx="715773" cy="321322"/>
          </a:xfrm>
          <a:custGeom>
            <a:avLst/>
            <a:gdLst/>
            <a:ahLst/>
            <a:cxnLst/>
            <a:rect l="l" t="t" r="r" b="b"/>
            <a:pathLst>
              <a:path w="715773" h="321322">
                <a:moveTo>
                  <a:pt x="0" y="0"/>
                </a:moveTo>
                <a:lnTo>
                  <a:pt x="715773" y="0"/>
                </a:lnTo>
                <a:lnTo>
                  <a:pt x="715773" y="321322"/>
                </a:lnTo>
                <a:lnTo>
                  <a:pt x="0" y="321322"/>
                </a:lnTo>
                <a:lnTo>
                  <a:pt x="0" y="0"/>
                </a:lnTo>
                <a:close/>
              </a:path>
            </a:pathLst>
          </a:custGeom>
          <a:blipFill>
            <a:blip r:embed="rId17" cstate="print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6994082" y="6850380"/>
            <a:ext cx="812719" cy="390164"/>
          </a:xfrm>
          <a:custGeom>
            <a:avLst/>
            <a:gdLst/>
            <a:ahLst/>
            <a:cxnLst/>
            <a:rect l="l" t="t" r="r" b="b"/>
            <a:pathLst>
              <a:path w="812719" h="390164">
                <a:moveTo>
                  <a:pt x="0" y="0"/>
                </a:moveTo>
                <a:lnTo>
                  <a:pt x="812719" y="0"/>
                </a:lnTo>
                <a:lnTo>
                  <a:pt x="812719" y="390164"/>
                </a:lnTo>
                <a:lnTo>
                  <a:pt x="0" y="390164"/>
                </a:lnTo>
                <a:lnTo>
                  <a:pt x="0" y="0"/>
                </a:lnTo>
                <a:close/>
              </a:path>
            </a:pathLst>
          </a:custGeom>
          <a:blipFill>
            <a:blip r:embed="rId18" cstate="print"/>
            <a:stretch>
              <a:fillRect t="-2714" b="-2714"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2658363" y="6923610"/>
            <a:ext cx="976259" cy="344062"/>
          </a:xfrm>
          <a:custGeom>
            <a:avLst/>
            <a:gdLst/>
            <a:ahLst/>
            <a:cxnLst/>
            <a:rect l="l" t="t" r="r" b="b"/>
            <a:pathLst>
              <a:path w="976259" h="344062">
                <a:moveTo>
                  <a:pt x="0" y="0"/>
                </a:moveTo>
                <a:lnTo>
                  <a:pt x="976259" y="0"/>
                </a:lnTo>
                <a:lnTo>
                  <a:pt x="976259" y="344062"/>
                </a:lnTo>
                <a:lnTo>
                  <a:pt x="0" y="344062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b="-8833"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31520" y="1063721"/>
            <a:ext cx="8290560" cy="0"/>
          </a:xfrm>
          <a:prstGeom prst="line">
            <a:avLst/>
          </a:prstGeom>
          <a:ln w="19050" cap="flat">
            <a:solidFill>
              <a:srgbClr val="71483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731520" y="1420983"/>
            <a:ext cx="7342126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3200" b="1" spc="-64">
                <a:solidFill>
                  <a:srgbClr val="714832"/>
                </a:solidFill>
                <a:latin typeface="Literata Bold"/>
                <a:ea typeface="Literata Bold"/>
                <a:cs typeface="Literata Bold"/>
                <a:sym typeface="Literata Bold"/>
              </a:rPr>
              <a:t>Conclusion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61131" y="2335383"/>
            <a:ext cx="7612180" cy="1174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797" lvl="1" indent="-215899" algn="l">
              <a:lnSpc>
                <a:spcPts val="3199"/>
              </a:lnSpc>
              <a:buFont typeface="Arial"/>
              <a:buChar char="•"/>
            </a:pPr>
            <a:r>
              <a:rPr lang="en-US" sz="1999">
                <a:solidFill>
                  <a:srgbClr val="714832"/>
                </a:solidFill>
                <a:latin typeface="Open Sauce"/>
                <a:ea typeface="Open Sauce"/>
                <a:cs typeface="Open Sauce"/>
                <a:sym typeface="Open Sauce"/>
              </a:rPr>
              <a:t>Point wise conclude your proposed work highlighting your objectives and your experimental results</a:t>
            </a:r>
          </a:p>
          <a:p>
            <a:pPr marL="431797" lvl="1" indent="-215899" algn="l">
              <a:lnSpc>
                <a:spcPts val="3199"/>
              </a:lnSpc>
              <a:buFont typeface="Arial"/>
              <a:buChar char="•"/>
            </a:pPr>
            <a:endParaRPr/>
          </a:p>
        </p:txBody>
      </p:sp>
      <p:sp>
        <p:nvSpPr>
          <p:cNvPr id="5" name="Freeform 5"/>
          <p:cNvSpPr/>
          <p:nvPr/>
        </p:nvSpPr>
        <p:spPr>
          <a:xfrm>
            <a:off x="104336" y="103227"/>
            <a:ext cx="1254369" cy="845608"/>
          </a:xfrm>
          <a:custGeom>
            <a:avLst/>
            <a:gdLst/>
            <a:ahLst/>
            <a:cxnLst/>
            <a:rect l="l" t="t" r="r" b="b"/>
            <a:pathLst>
              <a:path w="1254369" h="845608">
                <a:moveTo>
                  <a:pt x="0" y="0"/>
                </a:moveTo>
                <a:lnTo>
                  <a:pt x="1254368" y="0"/>
                </a:lnTo>
                <a:lnTo>
                  <a:pt x="1254368" y="845608"/>
                </a:lnTo>
                <a:lnTo>
                  <a:pt x="0" y="845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97" r="-522" b="-179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443309" y="76200"/>
            <a:ext cx="1227414" cy="853064"/>
          </a:xfrm>
          <a:custGeom>
            <a:avLst/>
            <a:gdLst/>
            <a:ahLst/>
            <a:cxnLst/>
            <a:rect l="l" t="t" r="r" b="b"/>
            <a:pathLst>
              <a:path w="1227414" h="853064">
                <a:moveTo>
                  <a:pt x="0" y="0"/>
                </a:moveTo>
                <a:lnTo>
                  <a:pt x="1227415" y="0"/>
                </a:lnTo>
                <a:lnTo>
                  <a:pt x="1227415" y="853064"/>
                </a:lnTo>
                <a:lnTo>
                  <a:pt x="0" y="8530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44" r="-482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788101" y="75777"/>
            <a:ext cx="2065595" cy="845608"/>
          </a:xfrm>
          <a:custGeom>
            <a:avLst/>
            <a:gdLst/>
            <a:ahLst/>
            <a:cxnLst/>
            <a:rect l="l" t="t" r="r" b="b"/>
            <a:pathLst>
              <a:path w="2065595" h="845608">
                <a:moveTo>
                  <a:pt x="0" y="0"/>
                </a:moveTo>
                <a:lnTo>
                  <a:pt x="2065595" y="0"/>
                </a:lnTo>
                <a:lnTo>
                  <a:pt x="2065595" y="845608"/>
                </a:lnTo>
                <a:lnTo>
                  <a:pt x="0" y="8456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566" t="-982" r="-7786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08733" y="114071"/>
            <a:ext cx="922090" cy="823920"/>
          </a:xfrm>
          <a:custGeom>
            <a:avLst/>
            <a:gdLst/>
            <a:ahLst/>
            <a:cxnLst/>
            <a:rect l="l" t="t" r="r" b="b"/>
            <a:pathLst>
              <a:path w="922090" h="823920">
                <a:moveTo>
                  <a:pt x="0" y="0"/>
                </a:moveTo>
                <a:lnTo>
                  <a:pt x="922091" y="0"/>
                </a:lnTo>
                <a:lnTo>
                  <a:pt x="922091" y="823920"/>
                </a:lnTo>
                <a:lnTo>
                  <a:pt x="0" y="8239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476" r="-3476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561641" y="103227"/>
            <a:ext cx="881669" cy="796893"/>
          </a:xfrm>
          <a:custGeom>
            <a:avLst/>
            <a:gdLst/>
            <a:ahLst/>
            <a:cxnLst/>
            <a:rect l="l" t="t" r="r" b="b"/>
            <a:pathLst>
              <a:path w="881669" h="796893">
                <a:moveTo>
                  <a:pt x="0" y="0"/>
                </a:moveTo>
                <a:lnTo>
                  <a:pt x="881668" y="0"/>
                </a:lnTo>
                <a:lnTo>
                  <a:pt x="881668" y="796893"/>
                </a:lnTo>
                <a:lnTo>
                  <a:pt x="0" y="7968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418427" y="97465"/>
            <a:ext cx="811622" cy="823920"/>
          </a:xfrm>
          <a:custGeom>
            <a:avLst/>
            <a:gdLst/>
            <a:ahLst/>
            <a:cxnLst/>
            <a:rect l="l" t="t" r="r" b="b"/>
            <a:pathLst>
              <a:path w="811622" h="823920">
                <a:moveTo>
                  <a:pt x="0" y="0"/>
                </a:moveTo>
                <a:lnTo>
                  <a:pt x="811622" y="0"/>
                </a:lnTo>
                <a:lnTo>
                  <a:pt x="811622" y="823920"/>
                </a:lnTo>
                <a:lnTo>
                  <a:pt x="0" y="8239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616551" y="103227"/>
            <a:ext cx="834019" cy="826038"/>
          </a:xfrm>
          <a:custGeom>
            <a:avLst/>
            <a:gdLst/>
            <a:ahLst/>
            <a:cxnLst/>
            <a:rect l="l" t="t" r="r" b="b"/>
            <a:pathLst>
              <a:path w="834019" h="826038">
                <a:moveTo>
                  <a:pt x="0" y="0"/>
                </a:moveTo>
                <a:lnTo>
                  <a:pt x="834019" y="0"/>
                </a:lnTo>
                <a:lnTo>
                  <a:pt x="834019" y="826037"/>
                </a:lnTo>
                <a:lnTo>
                  <a:pt x="0" y="82603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79972" y="6469380"/>
            <a:ext cx="6453822" cy="262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400">
                <a:solidFill>
                  <a:srgbClr val="BF1E2E"/>
                </a:solidFill>
                <a:latin typeface="Open Sauce"/>
                <a:ea typeface="Open Sauce"/>
                <a:cs typeface="Open Sauce"/>
                <a:sym typeface="Open Sauce"/>
              </a:rPr>
              <a:t>International Conference on Web 6.0 and Industry 6.0 (WIN 6.0 2026)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507877" y="6469380"/>
            <a:ext cx="1180043" cy="262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400">
                <a:solidFill>
                  <a:srgbClr val="BF1E2E"/>
                </a:solidFill>
                <a:latin typeface="Open Sauce"/>
                <a:ea typeface="Open Sauce"/>
                <a:cs typeface="Open Sauce"/>
                <a:sym typeface="Open Sauce"/>
              </a:rPr>
              <a:t>2026, July 1</a:t>
            </a:r>
          </a:p>
        </p:txBody>
      </p:sp>
      <p:sp>
        <p:nvSpPr>
          <p:cNvPr id="14" name="Freeform 14"/>
          <p:cNvSpPr/>
          <p:nvPr/>
        </p:nvSpPr>
        <p:spPr>
          <a:xfrm>
            <a:off x="710680" y="6836394"/>
            <a:ext cx="583130" cy="449134"/>
          </a:xfrm>
          <a:custGeom>
            <a:avLst/>
            <a:gdLst/>
            <a:ahLst/>
            <a:cxnLst/>
            <a:rect l="l" t="t" r="r" b="b"/>
            <a:pathLst>
              <a:path w="583130" h="449134">
                <a:moveTo>
                  <a:pt x="0" y="0"/>
                </a:moveTo>
                <a:lnTo>
                  <a:pt x="583130" y="0"/>
                </a:lnTo>
                <a:lnTo>
                  <a:pt x="583130" y="449134"/>
                </a:lnTo>
                <a:lnTo>
                  <a:pt x="0" y="44913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22385" y="6790213"/>
            <a:ext cx="495586" cy="509745"/>
          </a:xfrm>
          <a:custGeom>
            <a:avLst/>
            <a:gdLst/>
            <a:ahLst/>
            <a:cxnLst/>
            <a:rect l="l" t="t" r="r" b="b"/>
            <a:pathLst>
              <a:path w="495586" h="509745">
                <a:moveTo>
                  <a:pt x="0" y="0"/>
                </a:moveTo>
                <a:lnTo>
                  <a:pt x="495586" y="0"/>
                </a:lnTo>
                <a:lnTo>
                  <a:pt x="495586" y="509745"/>
                </a:lnTo>
                <a:lnTo>
                  <a:pt x="0" y="509745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847775" y="6905754"/>
            <a:ext cx="669722" cy="379774"/>
          </a:xfrm>
          <a:custGeom>
            <a:avLst/>
            <a:gdLst/>
            <a:ahLst/>
            <a:cxnLst/>
            <a:rect l="l" t="t" r="r" b="b"/>
            <a:pathLst>
              <a:path w="669722" h="379774">
                <a:moveTo>
                  <a:pt x="0" y="0"/>
                </a:moveTo>
                <a:lnTo>
                  <a:pt x="669721" y="0"/>
                </a:lnTo>
                <a:lnTo>
                  <a:pt x="669721" y="379774"/>
                </a:lnTo>
                <a:lnTo>
                  <a:pt x="0" y="37977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2426" r="-2426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51961" y="6804643"/>
            <a:ext cx="519390" cy="480885"/>
          </a:xfrm>
          <a:custGeom>
            <a:avLst/>
            <a:gdLst/>
            <a:ahLst/>
            <a:cxnLst/>
            <a:rect l="l" t="t" r="r" b="b"/>
            <a:pathLst>
              <a:path w="519390" h="480885">
                <a:moveTo>
                  <a:pt x="0" y="0"/>
                </a:moveTo>
                <a:lnTo>
                  <a:pt x="519390" y="0"/>
                </a:lnTo>
                <a:lnTo>
                  <a:pt x="519390" y="480885"/>
                </a:lnTo>
                <a:lnTo>
                  <a:pt x="0" y="480885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/>
            <a:stretch>
              <a:fillRect t="-4003" b="-4003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5853696" y="6929520"/>
            <a:ext cx="1043514" cy="231884"/>
          </a:xfrm>
          <a:custGeom>
            <a:avLst/>
            <a:gdLst/>
            <a:ahLst/>
            <a:cxnLst/>
            <a:rect l="l" t="t" r="r" b="b"/>
            <a:pathLst>
              <a:path w="1043514" h="231884">
                <a:moveTo>
                  <a:pt x="0" y="0"/>
                </a:moveTo>
                <a:lnTo>
                  <a:pt x="1043515" y="0"/>
                </a:lnTo>
                <a:lnTo>
                  <a:pt x="1043515" y="231884"/>
                </a:lnTo>
                <a:lnTo>
                  <a:pt x="0" y="23188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955" b="-955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8703399" y="6913231"/>
            <a:ext cx="900800" cy="332893"/>
          </a:xfrm>
          <a:custGeom>
            <a:avLst/>
            <a:gdLst/>
            <a:ahLst/>
            <a:cxnLst/>
            <a:rect l="l" t="t" r="r" b="b"/>
            <a:pathLst>
              <a:path w="900800" h="332893">
                <a:moveTo>
                  <a:pt x="0" y="0"/>
                </a:moveTo>
                <a:lnTo>
                  <a:pt x="900800" y="0"/>
                </a:lnTo>
                <a:lnTo>
                  <a:pt x="900800" y="332893"/>
                </a:lnTo>
                <a:lnTo>
                  <a:pt x="0" y="33289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6909" b="-4084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7873326" y="6913747"/>
            <a:ext cx="715773" cy="321322"/>
          </a:xfrm>
          <a:custGeom>
            <a:avLst/>
            <a:gdLst/>
            <a:ahLst/>
            <a:cxnLst/>
            <a:rect l="l" t="t" r="r" b="b"/>
            <a:pathLst>
              <a:path w="715773" h="321322">
                <a:moveTo>
                  <a:pt x="0" y="0"/>
                </a:moveTo>
                <a:lnTo>
                  <a:pt x="715773" y="0"/>
                </a:lnTo>
                <a:lnTo>
                  <a:pt x="715773" y="321322"/>
                </a:lnTo>
                <a:lnTo>
                  <a:pt x="0" y="321322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print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6994082" y="6850380"/>
            <a:ext cx="812719" cy="390164"/>
          </a:xfrm>
          <a:custGeom>
            <a:avLst/>
            <a:gdLst/>
            <a:ahLst/>
            <a:cxnLst/>
            <a:rect l="l" t="t" r="r" b="b"/>
            <a:pathLst>
              <a:path w="812719" h="390164">
                <a:moveTo>
                  <a:pt x="0" y="0"/>
                </a:moveTo>
                <a:lnTo>
                  <a:pt x="812719" y="0"/>
                </a:lnTo>
                <a:lnTo>
                  <a:pt x="812719" y="390164"/>
                </a:lnTo>
                <a:lnTo>
                  <a:pt x="0" y="390164"/>
                </a:lnTo>
                <a:lnTo>
                  <a:pt x="0" y="0"/>
                </a:lnTo>
                <a:close/>
              </a:path>
            </a:pathLst>
          </a:custGeom>
          <a:blipFill>
            <a:blip r:embed="rId16" cstate="print"/>
            <a:stretch>
              <a:fillRect t="-2714" b="-2714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2658363" y="6923610"/>
            <a:ext cx="976259" cy="344062"/>
          </a:xfrm>
          <a:custGeom>
            <a:avLst/>
            <a:gdLst/>
            <a:ahLst/>
            <a:cxnLst/>
            <a:rect l="l" t="t" r="r" b="b"/>
            <a:pathLst>
              <a:path w="976259" h="344062">
                <a:moveTo>
                  <a:pt x="0" y="0"/>
                </a:moveTo>
                <a:lnTo>
                  <a:pt x="976259" y="0"/>
                </a:lnTo>
                <a:lnTo>
                  <a:pt x="976259" y="344062"/>
                </a:lnTo>
                <a:lnTo>
                  <a:pt x="0" y="34406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b="-8833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</Words>
  <Application>Microsoft Office PowerPoint</Application>
  <PresentationFormat>Custom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Literata Bold</vt:lpstr>
      <vt:lpstr>Open Sauce</vt:lpstr>
      <vt:lpstr>Calibri</vt:lpstr>
      <vt:lpstr>Open Sauce Bold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Paper</dc:title>
  <dc:creator>USER</dc:creator>
  <cp:lastModifiedBy>USER</cp:lastModifiedBy>
  <cp:revision>1</cp:revision>
  <dcterms:created xsi:type="dcterms:W3CDTF">2006-08-16T00:00:00Z</dcterms:created>
  <dcterms:modified xsi:type="dcterms:W3CDTF">2026-06-23T11:11:45Z</dcterms:modified>
  <dc:identifier>DAHNXhCaVZk</dc:identifier>
</cp:coreProperties>
</file>